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90" r:id="rId3"/>
    <p:sldId id="286" r:id="rId4"/>
    <p:sldId id="262" r:id="rId5"/>
    <p:sldId id="263" r:id="rId6"/>
    <p:sldId id="296" r:id="rId7"/>
    <p:sldId id="257" r:id="rId8"/>
    <p:sldId id="258" r:id="rId9"/>
    <p:sldId id="259" r:id="rId10"/>
    <p:sldId id="260" r:id="rId11"/>
    <p:sldId id="261" r:id="rId12"/>
    <p:sldId id="266" r:id="rId13"/>
    <p:sldId id="267" r:id="rId14"/>
    <p:sldId id="268" r:id="rId15"/>
    <p:sldId id="304" r:id="rId16"/>
    <p:sldId id="270" r:id="rId17"/>
    <p:sldId id="273" r:id="rId18"/>
    <p:sldId id="271" r:id="rId19"/>
    <p:sldId id="274" r:id="rId20"/>
    <p:sldId id="275" r:id="rId21"/>
    <p:sldId id="276" r:id="rId22"/>
    <p:sldId id="297" r:id="rId23"/>
    <p:sldId id="294" r:id="rId24"/>
    <p:sldId id="277" r:id="rId25"/>
    <p:sldId id="278" r:id="rId26"/>
    <p:sldId id="298" r:id="rId27"/>
    <p:sldId id="279" r:id="rId28"/>
    <p:sldId id="288" r:id="rId29"/>
    <p:sldId id="302" r:id="rId30"/>
    <p:sldId id="285" r:id="rId31"/>
    <p:sldId id="305"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327"/>
    <a:srgbClr val="EBE1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03" d="100"/>
          <a:sy n="103" d="100"/>
        </p:scale>
        <p:origin x="876" y="114"/>
      </p:cViewPr>
      <p:guideLst>
        <p:guide orient="horz" pos="2160"/>
        <p:guide pos="3840"/>
      </p:guideLst>
    </p:cSldViewPr>
  </p:slideViewPr>
  <p:outlineViewPr>
    <p:cViewPr>
      <p:scale>
        <a:sx n="33" d="100"/>
        <a:sy n="33" d="100"/>
      </p:scale>
      <p:origin x="0" y="11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2CEB0BC-EF1D-4E16-98F1-A4E1C07E89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3382C5-FB59-479E-A14F-03AE21F8A1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E80968-E149-4405-9555-E54049047267}"/>
              </a:ext>
            </a:extLst>
          </p:cNvPr>
          <p:cNvSpPr>
            <a:spLocks noGrp="1" noChangeArrowheads="1"/>
          </p:cNvSpPr>
          <p:nvPr>
            <p:ph type="sldNum" sz="quarter" idx="12"/>
          </p:nvPr>
        </p:nvSpPr>
        <p:spPr>
          <a:ln/>
        </p:spPr>
        <p:txBody>
          <a:bodyPr/>
          <a:lstStyle>
            <a:lvl1pPr>
              <a:defRPr/>
            </a:lvl1pPr>
          </a:lstStyle>
          <a:p>
            <a:pPr>
              <a:defRPr/>
            </a:pPr>
            <a:fld id="{19D1CE1A-B0ED-4FD6-89FC-1FC2E5CBBA64}" type="slidenum">
              <a:rPr lang="en-US" altLang="en-US"/>
              <a:pPr>
                <a:defRPr/>
              </a:pPr>
              <a:t>‹#›</a:t>
            </a:fld>
            <a:endParaRPr lang="en-US" altLang="en-US"/>
          </a:p>
        </p:txBody>
      </p:sp>
    </p:spTree>
    <p:extLst>
      <p:ext uri="{BB962C8B-B14F-4D97-AF65-F5344CB8AC3E}">
        <p14:creationId xmlns:p14="http://schemas.microsoft.com/office/powerpoint/2010/main" val="320407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037090-FB63-4C0F-B276-FCCB553913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39297F-A501-4598-8F1C-AC4DF2B9A2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542FF6-4D6C-4C29-B442-278340A70020}"/>
              </a:ext>
            </a:extLst>
          </p:cNvPr>
          <p:cNvSpPr>
            <a:spLocks noGrp="1" noChangeArrowheads="1"/>
          </p:cNvSpPr>
          <p:nvPr>
            <p:ph type="sldNum" sz="quarter" idx="12"/>
          </p:nvPr>
        </p:nvSpPr>
        <p:spPr>
          <a:ln/>
        </p:spPr>
        <p:txBody>
          <a:bodyPr/>
          <a:lstStyle>
            <a:lvl1pPr>
              <a:defRPr/>
            </a:lvl1pPr>
          </a:lstStyle>
          <a:p>
            <a:pPr>
              <a:defRPr/>
            </a:pPr>
            <a:fld id="{8B7E3B3E-21E8-4D73-B47E-6561EE4FEE49}" type="slidenum">
              <a:rPr lang="en-US" altLang="en-US"/>
              <a:pPr>
                <a:defRPr/>
              </a:pPr>
              <a:t>‹#›</a:t>
            </a:fld>
            <a:endParaRPr lang="en-US" altLang="en-US"/>
          </a:p>
        </p:txBody>
      </p:sp>
    </p:spTree>
    <p:extLst>
      <p:ext uri="{BB962C8B-B14F-4D97-AF65-F5344CB8AC3E}">
        <p14:creationId xmlns:p14="http://schemas.microsoft.com/office/powerpoint/2010/main" val="415654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A03D22-D3A1-4FA0-A648-720A802363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1C88BB-F2B0-407F-A257-2394653A14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F0B48E-2148-4063-A472-0C92ED45C009}"/>
              </a:ext>
            </a:extLst>
          </p:cNvPr>
          <p:cNvSpPr>
            <a:spLocks noGrp="1" noChangeArrowheads="1"/>
          </p:cNvSpPr>
          <p:nvPr>
            <p:ph type="sldNum" sz="quarter" idx="12"/>
          </p:nvPr>
        </p:nvSpPr>
        <p:spPr>
          <a:ln/>
        </p:spPr>
        <p:txBody>
          <a:bodyPr/>
          <a:lstStyle>
            <a:lvl1pPr>
              <a:defRPr/>
            </a:lvl1pPr>
          </a:lstStyle>
          <a:p>
            <a:pPr>
              <a:defRPr/>
            </a:pPr>
            <a:fld id="{6F6C4445-A1C4-482E-9F01-ADD6E3A11504}" type="slidenum">
              <a:rPr lang="en-US" altLang="en-US"/>
              <a:pPr>
                <a:defRPr/>
              </a:pPr>
              <a:t>‹#›</a:t>
            </a:fld>
            <a:endParaRPr lang="en-US" altLang="en-US"/>
          </a:p>
        </p:txBody>
      </p:sp>
    </p:spTree>
    <p:extLst>
      <p:ext uri="{BB962C8B-B14F-4D97-AF65-F5344CB8AC3E}">
        <p14:creationId xmlns:p14="http://schemas.microsoft.com/office/powerpoint/2010/main" val="4603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977152-AD80-4CB8-A55C-3235C36515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C89236-9392-4483-8B23-2143CF397D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0E5579-BBCC-4BFE-86FB-9A1D839E5A7F}"/>
              </a:ext>
            </a:extLst>
          </p:cNvPr>
          <p:cNvSpPr>
            <a:spLocks noGrp="1" noChangeArrowheads="1"/>
          </p:cNvSpPr>
          <p:nvPr>
            <p:ph type="sldNum" sz="quarter" idx="12"/>
          </p:nvPr>
        </p:nvSpPr>
        <p:spPr>
          <a:ln/>
        </p:spPr>
        <p:txBody>
          <a:bodyPr/>
          <a:lstStyle>
            <a:lvl1pPr>
              <a:defRPr/>
            </a:lvl1pPr>
          </a:lstStyle>
          <a:p>
            <a:pPr>
              <a:defRPr/>
            </a:pPr>
            <a:fld id="{461BD2A6-5353-47BF-8115-CCBC4A5999BF}" type="slidenum">
              <a:rPr lang="en-US" altLang="en-US"/>
              <a:pPr>
                <a:defRPr/>
              </a:pPr>
              <a:t>‹#›</a:t>
            </a:fld>
            <a:endParaRPr lang="en-US" altLang="en-US"/>
          </a:p>
        </p:txBody>
      </p:sp>
    </p:spTree>
    <p:extLst>
      <p:ext uri="{BB962C8B-B14F-4D97-AF65-F5344CB8AC3E}">
        <p14:creationId xmlns:p14="http://schemas.microsoft.com/office/powerpoint/2010/main" val="13910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9999795-7932-4F4B-A658-1C7878A10D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4BFF1B-7281-44A3-B3FB-1B93CAADD6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A9167C-56C5-47BF-9BCC-129705E209E5}"/>
              </a:ext>
            </a:extLst>
          </p:cNvPr>
          <p:cNvSpPr>
            <a:spLocks noGrp="1" noChangeArrowheads="1"/>
          </p:cNvSpPr>
          <p:nvPr>
            <p:ph type="sldNum" sz="quarter" idx="12"/>
          </p:nvPr>
        </p:nvSpPr>
        <p:spPr>
          <a:ln/>
        </p:spPr>
        <p:txBody>
          <a:bodyPr/>
          <a:lstStyle>
            <a:lvl1pPr>
              <a:defRPr/>
            </a:lvl1pPr>
          </a:lstStyle>
          <a:p>
            <a:pPr>
              <a:defRPr/>
            </a:pPr>
            <a:fld id="{0A58D547-452B-432B-9D2C-0C8C4FE3DEEC}" type="slidenum">
              <a:rPr lang="en-US" altLang="en-US"/>
              <a:pPr>
                <a:defRPr/>
              </a:pPr>
              <a:t>‹#›</a:t>
            </a:fld>
            <a:endParaRPr lang="en-US" altLang="en-US"/>
          </a:p>
        </p:txBody>
      </p:sp>
    </p:spTree>
    <p:extLst>
      <p:ext uri="{BB962C8B-B14F-4D97-AF65-F5344CB8AC3E}">
        <p14:creationId xmlns:p14="http://schemas.microsoft.com/office/powerpoint/2010/main" val="366368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45DFA7-FD1E-43F4-87EE-7A6DD6C70F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534C39-9DE4-43B3-A52A-3986DCAB30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E00FFD-8854-482F-BBA3-333ED871E462}"/>
              </a:ext>
            </a:extLst>
          </p:cNvPr>
          <p:cNvSpPr>
            <a:spLocks noGrp="1" noChangeArrowheads="1"/>
          </p:cNvSpPr>
          <p:nvPr>
            <p:ph type="sldNum" sz="quarter" idx="12"/>
          </p:nvPr>
        </p:nvSpPr>
        <p:spPr>
          <a:ln/>
        </p:spPr>
        <p:txBody>
          <a:bodyPr/>
          <a:lstStyle>
            <a:lvl1pPr>
              <a:defRPr/>
            </a:lvl1pPr>
          </a:lstStyle>
          <a:p>
            <a:pPr>
              <a:defRPr/>
            </a:pPr>
            <a:fld id="{DD2829DB-0E01-4A07-8A05-0FEB11CB16DA}" type="slidenum">
              <a:rPr lang="en-US" altLang="en-US"/>
              <a:pPr>
                <a:defRPr/>
              </a:pPr>
              <a:t>‹#›</a:t>
            </a:fld>
            <a:endParaRPr lang="en-US" altLang="en-US"/>
          </a:p>
        </p:txBody>
      </p:sp>
    </p:spTree>
    <p:extLst>
      <p:ext uri="{BB962C8B-B14F-4D97-AF65-F5344CB8AC3E}">
        <p14:creationId xmlns:p14="http://schemas.microsoft.com/office/powerpoint/2010/main" val="346805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4D989C2-0F53-4178-AFD3-8CA056E28D1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8789EC-6BD1-49DA-AA0D-034E4D10C3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584AA6-1075-4130-BCA5-45A5133BFCAF}"/>
              </a:ext>
            </a:extLst>
          </p:cNvPr>
          <p:cNvSpPr>
            <a:spLocks noGrp="1" noChangeArrowheads="1"/>
          </p:cNvSpPr>
          <p:nvPr>
            <p:ph type="sldNum" sz="quarter" idx="12"/>
          </p:nvPr>
        </p:nvSpPr>
        <p:spPr>
          <a:ln/>
        </p:spPr>
        <p:txBody>
          <a:bodyPr/>
          <a:lstStyle>
            <a:lvl1pPr>
              <a:defRPr/>
            </a:lvl1pPr>
          </a:lstStyle>
          <a:p>
            <a:pPr>
              <a:defRPr/>
            </a:pPr>
            <a:fld id="{B41A4A79-DBD9-4E06-A821-DDDA821DED98}" type="slidenum">
              <a:rPr lang="en-US" altLang="en-US"/>
              <a:pPr>
                <a:defRPr/>
              </a:pPr>
              <a:t>‹#›</a:t>
            </a:fld>
            <a:endParaRPr lang="en-US" altLang="en-US"/>
          </a:p>
        </p:txBody>
      </p:sp>
    </p:spTree>
    <p:extLst>
      <p:ext uri="{BB962C8B-B14F-4D97-AF65-F5344CB8AC3E}">
        <p14:creationId xmlns:p14="http://schemas.microsoft.com/office/powerpoint/2010/main" val="48953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76D1D8-0CD5-4E86-AE96-D1290F1759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9D960F-6A0A-4EBE-A5FB-06F0682EDB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089BF69-9709-4C5D-9196-3CC2CC195CBF}"/>
              </a:ext>
            </a:extLst>
          </p:cNvPr>
          <p:cNvSpPr>
            <a:spLocks noGrp="1" noChangeArrowheads="1"/>
          </p:cNvSpPr>
          <p:nvPr>
            <p:ph type="sldNum" sz="quarter" idx="12"/>
          </p:nvPr>
        </p:nvSpPr>
        <p:spPr>
          <a:ln/>
        </p:spPr>
        <p:txBody>
          <a:bodyPr/>
          <a:lstStyle>
            <a:lvl1pPr>
              <a:defRPr/>
            </a:lvl1pPr>
          </a:lstStyle>
          <a:p>
            <a:pPr>
              <a:defRPr/>
            </a:pPr>
            <a:fld id="{270930BD-683E-4338-A696-BD9869DCB4C5}" type="slidenum">
              <a:rPr lang="en-US" altLang="en-US"/>
              <a:pPr>
                <a:defRPr/>
              </a:pPr>
              <a:t>‹#›</a:t>
            </a:fld>
            <a:endParaRPr lang="en-US" altLang="en-US"/>
          </a:p>
        </p:txBody>
      </p:sp>
    </p:spTree>
    <p:extLst>
      <p:ext uri="{BB962C8B-B14F-4D97-AF65-F5344CB8AC3E}">
        <p14:creationId xmlns:p14="http://schemas.microsoft.com/office/powerpoint/2010/main" val="21893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65139C-A2AB-42C8-84F2-A7993565D9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740CFB0-2C9F-4039-92AD-D56E0B2B2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DE85D4-0C57-4267-8963-4FDC482A8D9A}"/>
              </a:ext>
            </a:extLst>
          </p:cNvPr>
          <p:cNvSpPr>
            <a:spLocks noGrp="1" noChangeArrowheads="1"/>
          </p:cNvSpPr>
          <p:nvPr>
            <p:ph type="sldNum" sz="quarter" idx="12"/>
          </p:nvPr>
        </p:nvSpPr>
        <p:spPr>
          <a:ln/>
        </p:spPr>
        <p:txBody>
          <a:bodyPr/>
          <a:lstStyle>
            <a:lvl1pPr>
              <a:defRPr/>
            </a:lvl1pPr>
          </a:lstStyle>
          <a:p>
            <a:pPr>
              <a:defRPr/>
            </a:pPr>
            <a:fld id="{BF2BB4DE-FE84-4B59-A9CD-FD273A924EAD}" type="slidenum">
              <a:rPr lang="en-US" altLang="en-US"/>
              <a:pPr>
                <a:defRPr/>
              </a:pPr>
              <a:t>‹#›</a:t>
            </a:fld>
            <a:endParaRPr lang="en-US" altLang="en-US"/>
          </a:p>
        </p:txBody>
      </p:sp>
    </p:spTree>
    <p:extLst>
      <p:ext uri="{BB962C8B-B14F-4D97-AF65-F5344CB8AC3E}">
        <p14:creationId xmlns:p14="http://schemas.microsoft.com/office/powerpoint/2010/main" val="6890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E647CD-67AA-4F8B-8E2E-B3E377BD8B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451981-7EA9-4297-991F-5E57BCC5E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829EBF-3719-47B6-AC9F-B6AB56D8A060}"/>
              </a:ext>
            </a:extLst>
          </p:cNvPr>
          <p:cNvSpPr>
            <a:spLocks noGrp="1" noChangeArrowheads="1"/>
          </p:cNvSpPr>
          <p:nvPr>
            <p:ph type="sldNum" sz="quarter" idx="12"/>
          </p:nvPr>
        </p:nvSpPr>
        <p:spPr>
          <a:ln/>
        </p:spPr>
        <p:txBody>
          <a:bodyPr/>
          <a:lstStyle>
            <a:lvl1pPr>
              <a:defRPr/>
            </a:lvl1pPr>
          </a:lstStyle>
          <a:p>
            <a:pPr>
              <a:defRPr/>
            </a:pPr>
            <a:fld id="{9E19A5D5-8AEE-44D2-91D0-F22EEA505BB4}" type="slidenum">
              <a:rPr lang="en-US" altLang="en-US"/>
              <a:pPr>
                <a:defRPr/>
              </a:pPr>
              <a:t>‹#›</a:t>
            </a:fld>
            <a:endParaRPr lang="en-US" altLang="en-US"/>
          </a:p>
        </p:txBody>
      </p:sp>
    </p:spTree>
    <p:extLst>
      <p:ext uri="{BB962C8B-B14F-4D97-AF65-F5344CB8AC3E}">
        <p14:creationId xmlns:p14="http://schemas.microsoft.com/office/powerpoint/2010/main" val="3003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686524-4CDF-4D90-A302-F014389420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A4B0DF-00BE-4777-ACA6-329F7A8BBF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62CA33-4350-4E81-A278-5901B06B704A}"/>
              </a:ext>
            </a:extLst>
          </p:cNvPr>
          <p:cNvSpPr>
            <a:spLocks noGrp="1" noChangeArrowheads="1"/>
          </p:cNvSpPr>
          <p:nvPr>
            <p:ph type="sldNum" sz="quarter" idx="12"/>
          </p:nvPr>
        </p:nvSpPr>
        <p:spPr>
          <a:ln/>
        </p:spPr>
        <p:txBody>
          <a:bodyPr/>
          <a:lstStyle>
            <a:lvl1pPr>
              <a:defRPr/>
            </a:lvl1pPr>
          </a:lstStyle>
          <a:p>
            <a:pPr>
              <a:defRPr/>
            </a:pPr>
            <a:fld id="{08CC0E06-4B93-4B05-B4AA-CE9E2149F4BC}" type="slidenum">
              <a:rPr lang="en-US" altLang="en-US"/>
              <a:pPr>
                <a:defRPr/>
              </a:pPr>
              <a:t>‹#›</a:t>
            </a:fld>
            <a:endParaRPr lang="en-US" altLang="en-US"/>
          </a:p>
        </p:txBody>
      </p:sp>
    </p:spTree>
    <p:extLst>
      <p:ext uri="{BB962C8B-B14F-4D97-AF65-F5344CB8AC3E}">
        <p14:creationId xmlns:p14="http://schemas.microsoft.com/office/powerpoint/2010/main" val="155881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88F0A5-5C42-4277-8B95-05521F41015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9FEC12-0644-4EF8-93BB-81DE28D0513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3CCE9B-75F3-4883-8CEF-2AF629E1398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3242584-B834-4762-B2FC-76358C043FD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C00B8D5-FA77-488D-A4D8-D62190067DB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56BD608-5DC1-4363-B2D1-33DE8E35498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iketelevision.com/liketelevision/tuner.php?channel=1100&amp;format=movie&amp;theme=guide" TargetMode="External"/><Relationship Id="rId2" Type="http://schemas.openxmlformats.org/officeDocument/2006/relationships/slideLayout" Target="../slideLayouts/slideLayout6.xml"/><Relationship Id="rId1" Type="http://schemas.openxmlformats.org/officeDocument/2006/relationships/video" Target="https://www.youtube.com/embed/9SgsqmQJAq0?rel=0" TargetMode="Externa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www.talkingpeople.net/tp/literature/stein/Stein-Gertrude_If-I-Told-Him.mp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04A4D674-C5BB-4D44-8228-BE9E53C8A863}"/>
              </a:ext>
            </a:extLst>
          </p:cNvPr>
          <p:cNvSpPr>
            <a:spLocks noGrp="1" noChangeArrowheads="1"/>
          </p:cNvSpPr>
          <p:nvPr>
            <p:ph type="subTitle" idx="1"/>
          </p:nvPr>
        </p:nvSpPr>
        <p:spPr>
          <a:xfrm>
            <a:off x="2743200" y="4495800"/>
            <a:ext cx="6858000" cy="1905000"/>
          </a:xfrm>
        </p:spPr>
        <p:txBody>
          <a:bodyPr/>
          <a:lstStyle/>
          <a:p>
            <a:pPr algn="l" eaLnBrk="1" hangingPunct="1"/>
            <a:r>
              <a:rPr lang="en-US" altLang="en-US" sz="1600" i="1"/>
              <a:t>Hand in hand [Braque and Picasso] left behind the world of simple appearances. . . . The two friends worked toward the solution of the same problems, now one, now the other finding the means to achieve seemingly identical goals.</a:t>
            </a:r>
            <a:r>
              <a:rPr lang="en-US" altLang="en-US" sz="1400" i="1"/>
              <a:t>	</a:t>
            </a:r>
          </a:p>
          <a:p>
            <a:pPr algn="r" eaLnBrk="1" hangingPunct="1"/>
            <a:r>
              <a:rPr lang="en-US" altLang="en-US" sz="1400"/>
              <a:t>		Wilhelm Uhde, 1928 </a:t>
            </a:r>
          </a:p>
          <a:p>
            <a:pPr algn="r" eaLnBrk="1" hangingPunct="1"/>
            <a:r>
              <a:rPr lang="en-US" altLang="en-US" sz="1400"/>
              <a:t>			Recalling the development of Cubism</a:t>
            </a:r>
          </a:p>
        </p:txBody>
      </p:sp>
      <p:sp>
        <p:nvSpPr>
          <p:cNvPr id="2051" name="Rectangle 4">
            <a:extLst>
              <a:ext uri="{FF2B5EF4-FFF2-40B4-BE49-F238E27FC236}">
                <a16:creationId xmlns:a16="http://schemas.microsoft.com/office/drawing/2014/main" id="{BBE0CFB8-4B58-4284-B14B-48BA0A1DCC54}"/>
              </a:ext>
            </a:extLst>
          </p:cNvPr>
          <p:cNvSpPr>
            <a:spLocks noChangeArrowheads="1"/>
          </p:cNvSpPr>
          <p:nvPr/>
        </p:nvSpPr>
        <p:spPr bwMode="auto">
          <a:xfrm>
            <a:off x="2209800" y="304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4400">
                <a:solidFill>
                  <a:schemeClr val="tx2"/>
                </a:solidFill>
              </a:rPr>
            </a:br>
            <a:r>
              <a:rPr lang="en-US" altLang="en-US" sz="4000">
                <a:solidFill>
                  <a:schemeClr val="tx2"/>
                </a:solidFill>
              </a:rPr>
              <a:t>Creative Friendship</a:t>
            </a:r>
            <a:br>
              <a:rPr lang="en-US" altLang="en-US" sz="3600">
                <a:solidFill>
                  <a:schemeClr val="tx2"/>
                </a:solidFill>
              </a:rPr>
            </a:br>
            <a:r>
              <a:rPr lang="en-US" altLang="en-US" sz="1800">
                <a:solidFill>
                  <a:schemeClr val="tx2"/>
                </a:solidFill>
              </a:rPr>
              <a:t>and </a:t>
            </a:r>
            <a:br>
              <a:rPr lang="en-US" altLang="en-US" sz="1800">
                <a:solidFill>
                  <a:schemeClr val="tx2"/>
                </a:solidFill>
              </a:rPr>
            </a:br>
            <a:r>
              <a:rPr lang="en-US" altLang="en-US" sz="2000">
                <a:solidFill>
                  <a:schemeClr val="tx2"/>
                </a:solidFill>
              </a:rPr>
              <a:t>The Making of Modern art</a:t>
            </a:r>
            <a:br>
              <a:rPr lang="en-US" altLang="en-US" sz="2000">
                <a:solidFill>
                  <a:schemeClr val="tx2"/>
                </a:solidFill>
              </a:rPr>
            </a:br>
            <a:br>
              <a:rPr lang="en-US" altLang="en-US" sz="3600">
                <a:solidFill>
                  <a:schemeClr val="tx2"/>
                </a:solidFill>
              </a:rPr>
            </a:br>
            <a:r>
              <a:rPr lang="en-US" altLang="en-US" sz="3600">
                <a:solidFill>
                  <a:srgbClr val="DB2327"/>
                </a:solidFill>
              </a:rPr>
              <a:t>Pablo Picasso &amp; Georges Braque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BFB2E2C-F917-4A9A-A1F7-C17EE03A586F}"/>
              </a:ext>
            </a:extLst>
          </p:cNvPr>
          <p:cNvSpPr>
            <a:spLocks noGrp="1" noChangeArrowheads="1"/>
          </p:cNvSpPr>
          <p:nvPr>
            <p:ph type="title"/>
          </p:nvPr>
        </p:nvSpPr>
        <p:spPr>
          <a:xfrm>
            <a:off x="1981200" y="274638"/>
            <a:ext cx="8229600" cy="563562"/>
          </a:xfrm>
        </p:spPr>
        <p:txBody>
          <a:bodyPr/>
          <a:lstStyle/>
          <a:p>
            <a:pPr eaLnBrk="1" hangingPunct="1"/>
            <a:r>
              <a:rPr lang="en-US" altLang="en-US" sz="1600"/>
              <a:t>(left) </a:t>
            </a:r>
            <a:r>
              <a:rPr lang="en-US" altLang="en-US" sz="1600" b="1"/>
              <a:t>Edgar Degas</a:t>
            </a:r>
            <a:r>
              <a:rPr lang="en-US" altLang="en-US" sz="1600"/>
              <a:t>, </a:t>
            </a:r>
            <a:r>
              <a:rPr lang="en-US" altLang="en-US" sz="1600" i="1"/>
              <a:t>Name Day of the Madame, </a:t>
            </a:r>
            <a:r>
              <a:rPr lang="en-US" altLang="en-US" sz="1600"/>
              <a:t>1889, monotype and pastel </a:t>
            </a:r>
            <a:br>
              <a:rPr lang="en-US" altLang="en-US" sz="1600"/>
            </a:br>
            <a:r>
              <a:rPr lang="en-US" altLang="en-US" sz="1600"/>
              <a:t>Compare with </a:t>
            </a:r>
            <a:r>
              <a:rPr lang="en-US" altLang="en-US" sz="1600" i="1"/>
              <a:t>Les Demoiselles D’Avignon</a:t>
            </a:r>
          </a:p>
        </p:txBody>
      </p:sp>
      <p:pic>
        <p:nvPicPr>
          <p:cNvPr id="12291" name="Picture 4" descr="degas_name_day_madame">
            <a:extLst>
              <a:ext uri="{FF2B5EF4-FFF2-40B4-BE49-F238E27FC236}">
                <a16:creationId xmlns:a16="http://schemas.microsoft.com/office/drawing/2014/main" id="{64CA45C5-3894-4CFE-85D6-AD6871401295}"/>
              </a:ext>
            </a:extLst>
          </p:cNvPr>
          <p:cNvPicPr>
            <a:picLocks noChangeAspect="1" noChangeArrowheads="1"/>
          </p:cNvPicPr>
          <p:nvPr/>
        </p:nvPicPr>
        <p:blipFill>
          <a:blip r:embed="rId2">
            <a:lum contrast="22000"/>
            <a:extLst>
              <a:ext uri="{28A0092B-C50C-407E-A947-70E740481C1C}">
                <a14:useLocalDpi xmlns:a14="http://schemas.microsoft.com/office/drawing/2010/main" val="0"/>
              </a:ext>
            </a:extLst>
          </a:blip>
          <a:srcRect/>
          <a:stretch>
            <a:fillRect/>
          </a:stretch>
        </p:blipFill>
        <p:spPr bwMode="auto">
          <a:xfrm>
            <a:off x="1219200" y="1647826"/>
            <a:ext cx="3505200" cy="3505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5" descr="Picasso_Demoiselles">
            <a:extLst>
              <a:ext uri="{FF2B5EF4-FFF2-40B4-BE49-F238E27FC236}">
                <a16:creationId xmlns:a16="http://schemas.microsoft.com/office/drawing/2014/main" id="{DC027DC2-C4AC-4A4B-83FF-4EBBFC9C4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143000"/>
            <a:ext cx="4409804" cy="460720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17B386-BB27-4E67-8F63-9A602204A3D8}"/>
              </a:ext>
            </a:extLst>
          </p:cNvPr>
          <p:cNvSpPr>
            <a:spLocks noGrp="1" noChangeArrowheads="1"/>
          </p:cNvSpPr>
          <p:nvPr>
            <p:ph type="title"/>
          </p:nvPr>
        </p:nvSpPr>
        <p:spPr>
          <a:xfrm>
            <a:off x="1981200" y="274638"/>
            <a:ext cx="8229600" cy="1020762"/>
          </a:xfrm>
        </p:spPr>
        <p:txBody>
          <a:bodyPr/>
          <a:lstStyle/>
          <a:p>
            <a:pPr eaLnBrk="1" hangingPunct="1"/>
            <a:r>
              <a:rPr lang="en-US" altLang="en-US" sz="1600" b="1"/>
              <a:t>Henri Matisse</a:t>
            </a:r>
            <a:r>
              <a:rPr lang="en-US" altLang="en-US" sz="1600"/>
              <a:t>, </a:t>
            </a:r>
            <a:r>
              <a:rPr lang="en-US" altLang="en-US" sz="1600" i="1"/>
              <a:t>Joy of Life</a:t>
            </a:r>
            <a:r>
              <a:rPr lang="en-US" altLang="en-US" sz="1600"/>
              <a:t>, 1905-06</a:t>
            </a:r>
            <a:br>
              <a:rPr lang="en-US" altLang="en-US" sz="1600"/>
            </a:br>
            <a:r>
              <a:rPr lang="en-US" altLang="en-US" sz="1600"/>
              <a:t>with </a:t>
            </a:r>
            <a:r>
              <a:rPr lang="en-US" altLang="en-US" sz="1600" i="1"/>
              <a:t>Demoiselles</a:t>
            </a:r>
            <a:r>
              <a:rPr lang="en-US" altLang="en-US" sz="1600"/>
              <a:t>, 1907</a:t>
            </a:r>
            <a:br>
              <a:rPr lang="en-US" altLang="en-US" sz="1600"/>
            </a:br>
            <a:r>
              <a:rPr lang="en-US" altLang="en-US" sz="1600"/>
              <a:t>prelapsarian and postlapsarian </a:t>
            </a:r>
          </a:p>
        </p:txBody>
      </p:sp>
      <p:pic>
        <p:nvPicPr>
          <p:cNvPr id="13315" name="Picture 4" descr="matisse_bonheur_vivre_1906">
            <a:extLst>
              <a:ext uri="{FF2B5EF4-FFF2-40B4-BE49-F238E27FC236}">
                <a16:creationId xmlns:a16="http://schemas.microsoft.com/office/drawing/2014/main" id="{E8235FB4-8FBB-4970-9423-701C2B8BC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71353"/>
            <a:ext cx="5715000" cy="411705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5" descr="Picasso_Demoiselles">
            <a:extLst>
              <a:ext uri="{FF2B5EF4-FFF2-40B4-BE49-F238E27FC236}">
                <a16:creationId xmlns:a16="http://schemas.microsoft.com/office/drawing/2014/main" id="{A54B4D1C-A162-4D53-9F33-F62F68B0452B}"/>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629400" y="1447800"/>
            <a:ext cx="4648199" cy="4856760"/>
          </a:xfrm>
          <a:noFill/>
          <a:ln>
            <a:solidFill>
              <a:schemeClr val="tx2"/>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BA2CA95-E0AD-4235-8E3D-B86795F27D0B}"/>
              </a:ext>
            </a:extLst>
          </p:cNvPr>
          <p:cNvSpPr>
            <a:spLocks noGrp="1" noChangeArrowheads="1"/>
          </p:cNvSpPr>
          <p:nvPr>
            <p:ph type="title"/>
          </p:nvPr>
        </p:nvSpPr>
        <p:spPr>
          <a:xfrm>
            <a:off x="1981200" y="274638"/>
            <a:ext cx="8229600" cy="715962"/>
          </a:xfrm>
        </p:spPr>
        <p:txBody>
          <a:bodyPr/>
          <a:lstStyle/>
          <a:p>
            <a:pPr eaLnBrk="1" hangingPunct="1"/>
            <a:r>
              <a:rPr lang="en-US" altLang="en-US" sz="1600" b="1"/>
              <a:t>Picasso</a:t>
            </a:r>
            <a:r>
              <a:rPr lang="en-US" altLang="en-US" sz="1600"/>
              <a:t>, </a:t>
            </a:r>
            <a:r>
              <a:rPr lang="en-US" altLang="en-US" sz="1600" i="1"/>
              <a:t>Studies for Les Demoiselles D'Avignon</a:t>
            </a:r>
            <a:r>
              <a:rPr lang="en-US" altLang="en-US" sz="1600"/>
              <a:t>, spring, 1907 </a:t>
            </a:r>
            <a:br>
              <a:rPr lang="en-US" altLang="en-US" sz="1600"/>
            </a:br>
            <a:r>
              <a:rPr lang="en-US" altLang="en-US" sz="1600"/>
              <a:t>(left) oil on canvas, 7 1/2 x 8“</a:t>
            </a:r>
            <a:br>
              <a:rPr lang="en-US" altLang="en-US" sz="1600"/>
            </a:br>
            <a:r>
              <a:rPr lang="en-US" altLang="en-US" sz="1600"/>
              <a:t>(right) watercolor</a:t>
            </a:r>
          </a:p>
        </p:txBody>
      </p:sp>
      <p:pic>
        <p:nvPicPr>
          <p:cNvPr id="14339" name="Picture 7" descr="Pablo Picasso. Study for Les Demoiselles d'Avignon. 1907. ">
            <a:extLst>
              <a:ext uri="{FF2B5EF4-FFF2-40B4-BE49-F238E27FC236}">
                <a16:creationId xmlns:a16="http://schemas.microsoft.com/office/drawing/2014/main" id="{6DF72FA6-16A3-49B7-9449-C9B399EDE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7" r="7912" b="6808"/>
          <a:stretch>
            <a:fillRect/>
          </a:stretch>
        </p:blipFill>
        <p:spPr bwMode="auto">
          <a:xfrm>
            <a:off x="6477000" y="1524000"/>
            <a:ext cx="4495800" cy="403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picasso_demoiselles_oilSketch_early1907_7">
            <a:extLst>
              <a:ext uri="{FF2B5EF4-FFF2-40B4-BE49-F238E27FC236}">
                <a16:creationId xmlns:a16="http://schemas.microsoft.com/office/drawing/2014/main" id="{E9BE85D1-8E6B-483B-AA21-F542A6F08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10" y="1828800"/>
            <a:ext cx="4000740" cy="3551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F2436F7-2F5D-4037-BFB3-796A31F7A02C}"/>
              </a:ext>
            </a:extLst>
          </p:cNvPr>
          <p:cNvSpPr>
            <a:spLocks noGrp="1" noChangeArrowheads="1"/>
          </p:cNvSpPr>
          <p:nvPr>
            <p:ph type="title"/>
          </p:nvPr>
        </p:nvSpPr>
        <p:spPr>
          <a:xfrm>
            <a:off x="1981200" y="0"/>
            <a:ext cx="8229600" cy="1295400"/>
          </a:xfrm>
        </p:spPr>
        <p:txBody>
          <a:bodyPr/>
          <a:lstStyle/>
          <a:p>
            <a:pPr eaLnBrk="1" hangingPunct="1"/>
            <a:r>
              <a:rPr lang="en-US" altLang="en-US" sz="1600"/>
              <a:t>Transformative influence of African tribal sculpture </a:t>
            </a:r>
            <a:br>
              <a:rPr lang="en-US" altLang="en-US" sz="1600"/>
            </a:br>
            <a:r>
              <a:rPr lang="en-US" altLang="en-US" sz="1600"/>
              <a:t>Picasso’s epiphany in June 1907 at the ethnographic museum in Paris</a:t>
            </a:r>
            <a:br>
              <a:rPr lang="en-US" altLang="en-US" sz="1600"/>
            </a:br>
            <a:br>
              <a:rPr lang="en-US" altLang="en-US" sz="1600"/>
            </a:br>
            <a:r>
              <a:rPr lang="en-US" altLang="en-US" sz="1600"/>
              <a:t>Georges Braque: “It is as if someone had drunk kerosene to spit fire."</a:t>
            </a:r>
          </a:p>
        </p:txBody>
      </p:sp>
      <p:sp>
        <p:nvSpPr>
          <p:cNvPr id="15363" name="Rectangle 7">
            <a:extLst>
              <a:ext uri="{FF2B5EF4-FFF2-40B4-BE49-F238E27FC236}">
                <a16:creationId xmlns:a16="http://schemas.microsoft.com/office/drawing/2014/main" id="{34E133CD-88D4-4C2A-B0C9-3A3ACEE38247}"/>
              </a:ext>
            </a:extLst>
          </p:cNvPr>
          <p:cNvSpPr>
            <a:spLocks noGrp="1" noChangeArrowheads="1"/>
          </p:cNvSpPr>
          <p:nvPr>
            <p:ph sz="half" idx="2"/>
          </p:nvPr>
        </p:nvSpPr>
        <p:spPr>
          <a:xfrm>
            <a:off x="5753100" y="4162427"/>
            <a:ext cx="5105400" cy="2590800"/>
          </a:xfrm>
        </p:spPr>
        <p:txBody>
          <a:bodyPr/>
          <a:lstStyle/>
          <a:p>
            <a:pPr eaLnBrk="1" hangingPunct="1">
              <a:buFontTx/>
              <a:buNone/>
            </a:pPr>
            <a:r>
              <a:rPr lang="en-US" altLang="en-US" sz="1600" dirty="0"/>
              <a:t>	“My first exorcism painting…. </a:t>
            </a:r>
          </a:p>
          <a:p>
            <a:pPr eaLnBrk="1" hangingPunct="1">
              <a:buFontTx/>
              <a:buNone/>
            </a:pPr>
            <a:r>
              <a:rPr lang="en-US" altLang="en-US" sz="1600" dirty="0"/>
              <a:t>	For me the masks were not just sculptures.  They were magical objects...intercessors...against everything - against unknown threatening spirits....They were weapons . . . to keep people from being ruled by spirits.  To help them free themselves. . . . If we give a form to these spirits, we become free."</a:t>
            </a:r>
          </a:p>
          <a:p>
            <a:pPr eaLnBrk="1" hangingPunct="1">
              <a:buFontTx/>
              <a:buNone/>
            </a:pPr>
            <a:endParaRPr lang="en-US" altLang="en-US" sz="1600" dirty="0"/>
          </a:p>
        </p:txBody>
      </p:sp>
      <p:pic>
        <p:nvPicPr>
          <p:cNvPr id="15364" name="Picture 4" descr="Picasso_Demoiselles">
            <a:extLst>
              <a:ext uri="{FF2B5EF4-FFF2-40B4-BE49-F238E27FC236}">
                <a16:creationId xmlns:a16="http://schemas.microsoft.com/office/drawing/2014/main" id="{9FABE694-AEC8-4BD1-8E84-67C9187512A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09600" y="1600200"/>
            <a:ext cx="4332288" cy="4525963"/>
          </a:xfrm>
          <a:noFill/>
          <a:ln>
            <a:solidFill>
              <a:schemeClr val="tx2"/>
            </a:solidFill>
            <a:miter lim="800000"/>
            <a:headEnd/>
            <a:tailEnd/>
          </a:ln>
        </p:spPr>
      </p:pic>
      <p:pic>
        <p:nvPicPr>
          <p:cNvPr id="15365" name="Picture 5" descr="Picasso_Mask_Demoiselles">
            <a:extLst>
              <a:ext uri="{FF2B5EF4-FFF2-40B4-BE49-F238E27FC236}">
                <a16:creationId xmlns:a16="http://schemas.microsoft.com/office/drawing/2014/main" id="{342A2318-6C9D-4DD0-9479-CD5B2F3F8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447801"/>
            <a:ext cx="4114800" cy="25622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F46A182-4170-43FB-94D1-FB484B7111AB}"/>
              </a:ext>
            </a:extLst>
          </p:cNvPr>
          <p:cNvSpPr>
            <a:spLocks noGrp="1" noChangeArrowheads="1"/>
          </p:cNvSpPr>
          <p:nvPr>
            <p:ph type="title"/>
          </p:nvPr>
        </p:nvSpPr>
        <p:spPr>
          <a:xfrm>
            <a:off x="1981200" y="274638"/>
            <a:ext cx="8229600" cy="868362"/>
          </a:xfrm>
        </p:spPr>
        <p:txBody>
          <a:bodyPr/>
          <a:lstStyle/>
          <a:p>
            <a:pPr eaLnBrk="1" hangingPunct="1"/>
            <a:r>
              <a:rPr lang="en-US" altLang="en-US" sz="1600"/>
              <a:t>(left) </a:t>
            </a:r>
            <a:r>
              <a:rPr lang="en-US" altLang="en-US" sz="1600" b="1"/>
              <a:t>Pablo Picasso</a:t>
            </a:r>
            <a:r>
              <a:rPr lang="en-US" altLang="en-US" sz="1600"/>
              <a:t>, </a:t>
            </a:r>
            <a:r>
              <a:rPr lang="en-US" altLang="en-US" sz="1600" i="1"/>
              <a:t>Three Women</a:t>
            </a:r>
            <a:r>
              <a:rPr lang="en-US" altLang="en-US" sz="1600"/>
              <a:t>, 1907-8, oil on canvas, 6’6” x 7’6”</a:t>
            </a:r>
            <a:br>
              <a:rPr lang="en-US" altLang="en-US" sz="1600"/>
            </a:br>
            <a:r>
              <a:rPr lang="en-US" altLang="en-US" sz="1600"/>
              <a:t>(right) </a:t>
            </a:r>
            <a:r>
              <a:rPr lang="en-US" altLang="en-US" sz="1600" b="1"/>
              <a:t>Georges Braque</a:t>
            </a:r>
            <a:r>
              <a:rPr lang="en-US" altLang="en-US" sz="1600"/>
              <a:t> (French, 1882-1963), </a:t>
            </a:r>
            <a:r>
              <a:rPr lang="en-US" altLang="en-US" sz="1600" i="1"/>
              <a:t>Large Nude</a:t>
            </a:r>
            <a:r>
              <a:rPr lang="en-US" altLang="en-US" sz="1600"/>
              <a:t>, 1908, oil on canvas, 55” x 39”</a:t>
            </a:r>
            <a:br>
              <a:rPr lang="en-US" altLang="en-US" sz="1600"/>
            </a:br>
            <a:r>
              <a:rPr lang="en-US" altLang="en-US" sz="1600"/>
              <a:t>begun immediately after seeing </a:t>
            </a:r>
            <a:r>
              <a:rPr lang="en-US" altLang="en-US" sz="1600" i="1"/>
              <a:t>Les Demoiselles</a:t>
            </a:r>
            <a:r>
              <a:rPr lang="en-US" altLang="en-US" sz="1600"/>
              <a:t> and the first stage of </a:t>
            </a:r>
            <a:r>
              <a:rPr lang="en-US" altLang="en-US" sz="1600" i="1"/>
              <a:t>Three Women</a:t>
            </a:r>
            <a:r>
              <a:rPr lang="en-US" altLang="en-US" sz="1600"/>
              <a:t>.</a:t>
            </a:r>
          </a:p>
        </p:txBody>
      </p:sp>
      <p:pic>
        <p:nvPicPr>
          <p:cNvPr id="16387" name="Picture 5" descr="braque_large_nude_1908">
            <a:extLst>
              <a:ext uri="{FF2B5EF4-FFF2-40B4-BE49-F238E27FC236}">
                <a16:creationId xmlns:a16="http://schemas.microsoft.com/office/drawing/2014/main" id="{07656338-C934-477E-901C-7A7D1BB1B4AB}"/>
              </a:ext>
            </a:extLst>
          </p:cNvPr>
          <p:cNvPicPr>
            <a:picLocks noChangeAspect="1" noChangeArrowheads="1"/>
          </p:cNvPicPr>
          <p:nvPr/>
        </p:nvPicPr>
        <p:blipFill>
          <a:blip r:embed="rId2">
            <a:lum bright="14000" contrast="16000"/>
            <a:extLst>
              <a:ext uri="{28A0092B-C50C-407E-A947-70E740481C1C}">
                <a14:useLocalDpi xmlns:a14="http://schemas.microsoft.com/office/drawing/2010/main" val="0"/>
              </a:ext>
            </a:extLst>
          </a:blip>
          <a:srcRect l="920" b="1921"/>
          <a:stretch>
            <a:fillRect/>
          </a:stretch>
        </p:blipFill>
        <p:spPr bwMode="auto">
          <a:xfrm>
            <a:off x="7046996" y="1600200"/>
            <a:ext cx="3325729" cy="472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6" descr="picasso-Three-Women">
            <a:extLst>
              <a:ext uri="{FF2B5EF4-FFF2-40B4-BE49-F238E27FC236}">
                <a16:creationId xmlns:a16="http://schemas.microsoft.com/office/drawing/2014/main" id="{E6A89DEE-202D-4271-9878-D61A2D29828D}"/>
              </a:ext>
            </a:extLst>
          </p:cNvPr>
          <p:cNvPicPr>
            <a:picLocks noChangeAspect="1" noChangeArrowheads="1"/>
          </p:cNvPicPr>
          <p:nvPr/>
        </p:nvPicPr>
        <p:blipFill>
          <a:blip r:embed="rId3">
            <a:lum bright="10000" contrast="14000"/>
            <a:extLst>
              <a:ext uri="{28A0092B-C50C-407E-A947-70E740481C1C}">
                <a14:useLocalDpi xmlns:a14="http://schemas.microsoft.com/office/drawing/2010/main" val="0"/>
              </a:ext>
            </a:extLst>
          </a:blip>
          <a:srcRect/>
          <a:stretch>
            <a:fillRect/>
          </a:stretch>
        </p:blipFill>
        <p:spPr bwMode="auto">
          <a:xfrm>
            <a:off x="1255712" y="1488281"/>
            <a:ext cx="4002088" cy="4567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Braque_withAfricanMasks_1911">
            <a:extLst>
              <a:ext uri="{FF2B5EF4-FFF2-40B4-BE49-F238E27FC236}">
                <a16:creationId xmlns:a16="http://schemas.microsoft.com/office/drawing/2014/main" id="{748E218D-5042-4B49-A3D0-FC1F3429F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609206"/>
            <a:ext cx="3124200" cy="497415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6">
            <a:extLst>
              <a:ext uri="{FF2B5EF4-FFF2-40B4-BE49-F238E27FC236}">
                <a16:creationId xmlns:a16="http://schemas.microsoft.com/office/drawing/2014/main" id="{8D07BC76-F572-4897-9768-A3D779106EDE}"/>
              </a:ext>
            </a:extLst>
          </p:cNvPr>
          <p:cNvSpPr>
            <a:spLocks noGrp="1" noChangeArrowheads="1"/>
          </p:cNvSpPr>
          <p:nvPr>
            <p:ph type="title"/>
          </p:nvPr>
        </p:nvSpPr>
        <p:spPr/>
        <p:txBody>
          <a:bodyPr/>
          <a:lstStyle/>
          <a:p>
            <a:pPr eaLnBrk="1" hangingPunct="1"/>
            <a:r>
              <a:rPr lang="en-US" altLang="en-US" sz="1600" b="1" dirty="0"/>
              <a:t>Shared Primitivism</a:t>
            </a:r>
            <a:r>
              <a:rPr lang="en-US" altLang="en-US" sz="1600" dirty="0"/>
              <a:t>: (right) Picasso in Paris studio with African and Caledonian tribal sculptures, 1908</a:t>
            </a:r>
            <a:br>
              <a:rPr lang="en-US" altLang="en-US" sz="1600" dirty="0"/>
            </a:br>
            <a:r>
              <a:rPr lang="en-US" altLang="en-US" sz="1600" dirty="0"/>
              <a:t>(left) Braque in Paris studio with African masks, 1911</a:t>
            </a:r>
          </a:p>
        </p:txBody>
      </p:sp>
      <p:pic>
        <p:nvPicPr>
          <p:cNvPr id="18436" name="Picture 6" descr="http://www.johncoulterart.com/images/modernprimitive/toppics.jpg">
            <a:extLst>
              <a:ext uri="{FF2B5EF4-FFF2-40B4-BE49-F238E27FC236}">
                <a16:creationId xmlns:a16="http://schemas.microsoft.com/office/drawing/2014/main" id="{D7D3387A-2A9F-4708-82A8-DD30AF02C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5688"/>
          <a:stretch>
            <a:fillRect/>
          </a:stretch>
        </p:blipFill>
        <p:spPr bwMode="auto">
          <a:xfrm>
            <a:off x="1828800" y="1981200"/>
            <a:ext cx="31808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B1A4699-770F-4F1A-A39F-3D582411F927}"/>
              </a:ext>
            </a:extLst>
          </p:cNvPr>
          <p:cNvSpPr>
            <a:spLocks noGrp="1" noChangeArrowheads="1"/>
          </p:cNvSpPr>
          <p:nvPr>
            <p:ph type="title"/>
          </p:nvPr>
        </p:nvSpPr>
        <p:spPr>
          <a:xfrm>
            <a:off x="1981200" y="0"/>
            <a:ext cx="8229600" cy="1828800"/>
          </a:xfrm>
        </p:spPr>
        <p:txBody>
          <a:bodyPr/>
          <a:lstStyle/>
          <a:p>
            <a:pPr eaLnBrk="1" hangingPunct="1"/>
            <a:r>
              <a:rPr lang="en-US" altLang="en-US" sz="1600" b="1"/>
              <a:t>Georges Braque</a:t>
            </a:r>
            <a:r>
              <a:rPr lang="en-US" altLang="en-US" sz="1600"/>
              <a:t>, Pre-Picasso </a:t>
            </a:r>
            <a:r>
              <a:rPr lang="en-US" altLang="en-US" sz="1600" b="1"/>
              <a:t>Fauve</a:t>
            </a:r>
            <a:r>
              <a:rPr lang="en-US" altLang="en-US" sz="1600"/>
              <a:t> painting</a:t>
            </a:r>
            <a:br>
              <a:rPr lang="en-US" altLang="en-US" sz="1600"/>
            </a:br>
            <a:r>
              <a:rPr lang="en-US" altLang="en-US" sz="1600"/>
              <a:t> (left) </a:t>
            </a:r>
            <a:r>
              <a:rPr lang="en-US" altLang="en-US" sz="1600" i="1"/>
              <a:t>Landscape near Antwerp (Paysage près d'Anvers),</a:t>
            </a:r>
            <a:r>
              <a:rPr lang="en-US" altLang="en-US" sz="1600"/>
              <a:t> 1906, oil on canvas, 24 x 32”, </a:t>
            </a:r>
            <a:br>
              <a:rPr lang="en-US" altLang="en-US" sz="1600"/>
            </a:br>
            <a:r>
              <a:rPr lang="en-US" altLang="en-US" sz="1600"/>
              <a:t>(right) </a:t>
            </a:r>
            <a:r>
              <a:rPr lang="en-US" altLang="en-US" sz="1600" b="1"/>
              <a:t>Matissse</a:t>
            </a:r>
            <a:r>
              <a:rPr lang="en-US" altLang="en-US" sz="1600"/>
              <a:t>, </a:t>
            </a:r>
            <a:r>
              <a:rPr lang="en-US" altLang="en-US" sz="1600" i="1"/>
              <a:t>Le bonheur de vivre (The Joy of Life)</a:t>
            </a:r>
            <a:r>
              <a:rPr lang="en-US" altLang="en-US" sz="1600"/>
              <a:t> 1905-1906, oil on canvas 69 x 95”</a:t>
            </a:r>
          </a:p>
        </p:txBody>
      </p:sp>
      <p:pic>
        <p:nvPicPr>
          <p:cNvPr id="19459" name="Picture 5" descr="braques_landscape_nearAntwerp_1906">
            <a:extLst>
              <a:ext uri="{FF2B5EF4-FFF2-40B4-BE49-F238E27FC236}">
                <a16:creationId xmlns:a16="http://schemas.microsoft.com/office/drawing/2014/main" id="{3136BAE3-BC04-4598-9CF8-47B8C22C3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119" y="1828801"/>
            <a:ext cx="5650281" cy="41909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descr="matisse_bonheur_vivre_1906">
            <a:extLst>
              <a:ext uri="{FF2B5EF4-FFF2-40B4-BE49-F238E27FC236}">
                <a16:creationId xmlns:a16="http://schemas.microsoft.com/office/drawing/2014/main" id="{85F006E1-B571-4F88-BB03-A96D8AFF5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2057400"/>
            <a:ext cx="4230071" cy="304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378B764-2B0A-42FD-8E9B-B55A23AFBAA5}"/>
              </a:ext>
            </a:extLst>
          </p:cNvPr>
          <p:cNvSpPr>
            <a:spLocks noGrp="1" noChangeArrowheads="1"/>
          </p:cNvSpPr>
          <p:nvPr>
            <p:ph type="title"/>
          </p:nvPr>
        </p:nvSpPr>
        <p:spPr>
          <a:xfrm>
            <a:off x="533400" y="1"/>
            <a:ext cx="11049000" cy="1325563"/>
          </a:xfrm>
        </p:spPr>
        <p:txBody>
          <a:bodyPr/>
          <a:lstStyle/>
          <a:p>
            <a:pPr eaLnBrk="1" hangingPunct="1"/>
            <a:r>
              <a:rPr lang="en-US" altLang="en-US" sz="1600" b="1" dirty="0"/>
              <a:t>Georges Braque</a:t>
            </a:r>
            <a:r>
              <a:rPr lang="en-US" altLang="en-US" sz="1600" dirty="0"/>
              <a:t>, </a:t>
            </a:r>
            <a:r>
              <a:rPr lang="en-US" altLang="en-US" sz="1600" i="1" dirty="0"/>
              <a:t>Houses at </a:t>
            </a:r>
            <a:r>
              <a:rPr lang="en-US" altLang="en-US" sz="1600" i="1" dirty="0" err="1"/>
              <a:t>L’Estaque</a:t>
            </a:r>
            <a:r>
              <a:rPr lang="en-US" altLang="en-US" sz="1600" i="1" dirty="0"/>
              <a:t>, </a:t>
            </a:r>
            <a:r>
              <a:rPr lang="en-US" altLang="en-US" sz="1600" dirty="0"/>
              <a:t>August 1908, oil on canvas, 28 x 23,” painted after his </a:t>
            </a:r>
            <a:r>
              <a:rPr lang="en-US" altLang="en-US" sz="1600" i="1" dirty="0"/>
              <a:t>Large Nude</a:t>
            </a:r>
            <a:br>
              <a:rPr lang="en-US" altLang="en-US" sz="1600" dirty="0"/>
            </a:br>
            <a:r>
              <a:rPr lang="en-US" altLang="en-US" sz="1600" dirty="0"/>
              <a:t>(right) </a:t>
            </a:r>
            <a:r>
              <a:rPr lang="en-US" altLang="en-US" sz="1600" b="1" dirty="0"/>
              <a:t>Paul Cézanne</a:t>
            </a:r>
            <a:r>
              <a:rPr lang="en-US" altLang="en-US" sz="1600" dirty="0"/>
              <a:t>, </a:t>
            </a:r>
            <a:r>
              <a:rPr lang="en-US" altLang="en-US" sz="1600" i="1" dirty="0"/>
              <a:t>The Bay from </a:t>
            </a:r>
            <a:r>
              <a:rPr lang="en-US" altLang="en-US" sz="1600" i="1" dirty="0" err="1"/>
              <a:t>L’Estaque</a:t>
            </a:r>
            <a:r>
              <a:rPr lang="en-US" altLang="en-US" sz="1600" i="1" dirty="0"/>
              <a:t>,</a:t>
            </a:r>
            <a:r>
              <a:rPr lang="en-US" altLang="en-US" sz="1600" dirty="0"/>
              <a:t> oil on canvas, 31 x 38”, 1886</a:t>
            </a:r>
            <a:br>
              <a:rPr lang="en-US" altLang="en-US" sz="1600" dirty="0"/>
            </a:br>
            <a:r>
              <a:rPr lang="en-US" altLang="en-US" sz="1600" dirty="0"/>
              <a:t>Braque’s Fauve palette has disappeared.</a:t>
            </a:r>
          </a:p>
        </p:txBody>
      </p:sp>
      <p:pic>
        <p:nvPicPr>
          <p:cNvPr id="20483" name="Picture 4" descr="braque_houses_at_estaque">
            <a:extLst>
              <a:ext uri="{FF2B5EF4-FFF2-40B4-BE49-F238E27FC236}">
                <a16:creationId xmlns:a16="http://schemas.microsoft.com/office/drawing/2014/main" id="{918071DD-60B0-4888-9995-88A3AEC14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01" b="2892"/>
          <a:stretch>
            <a:fillRect/>
          </a:stretch>
        </p:blipFill>
        <p:spPr bwMode="auto">
          <a:xfrm>
            <a:off x="1071418" y="1348655"/>
            <a:ext cx="4146550" cy="5105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13" descr="ME0000093195_3">
            <a:extLst>
              <a:ext uri="{FF2B5EF4-FFF2-40B4-BE49-F238E27FC236}">
                <a16:creationId xmlns:a16="http://schemas.microsoft.com/office/drawing/2014/main" id="{7067FAD6-05B3-4466-89D4-5F3C3DB211F0}"/>
              </a:ext>
            </a:extLst>
          </p:cNvP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6569363" y="1143000"/>
            <a:ext cx="4451350" cy="353557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14">
            <a:extLst>
              <a:ext uri="{FF2B5EF4-FFF2-40B4-BE49-F238E27FC236}">
                <a16:creationId xmlns:a16="http://schemas.microsoft.com/office/drawing/2014/main" id="{7B4E8E24-F2B1-4CD2-BFEB-BBF8B71708D9}"/>
              </a:ext>
            </a:extLst>
          </p:cNvPr>
          <p:cNvSpPr txBox="1">
            <a:spLocks noChangeArrowheads="1"/>
          </p:cNvSpPr>
          <p:nvPr/>
        </p:nvSpPr>
        <p:spPr bwMode="auto">
          <a:xfrm>
            <a:off x="6007678" y="4807528"/>
            <a:ext cx="55747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Matisse does not approve of Braque’s “little cubes,” and, as jurist for the Salon D’Automne, rejects Braque’s paintings. Cubism is named.</a:t>
            </a:r>
          </a:p>
          <a:p>
            <a:pPr eaLnBrk="1" hangingPunct="1">
              <a:spcBef>
                <a:spcPct val="0"/>
              </a:spcBef>
              <a:buFontTx/>
              <a:buNone/>
            </a:pPr>
            <a:endParaRPr lang="en-US" altLang="en-US" sz="1600" dirty="0"/>
          </a:p>
          <a:p>
            <a:pPr eaLnBrk="1" hangingPunct="1">
              <a:spcBef>
                <a:spcPct val="0"/>
              </a:spcBef>
              <a:buFontTx/>
              <a:buNone/>
            </a:pPr>
            <a:r>
              <a:rPr lang="en-US" altLang="en-US" sz="1600" dirty="0"/>
              <a:t>Picasso and Braque begin to see each other daily. Their studios are minutes apart.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EFD53AF-53CF-41AB-8037-34C2324C68C0}"/>
              </a:ext>
            </a:extLst>
          </p:cNvPr>
          <p:cNvSpPr>
            <a:spLocks noGrp="1" noChangeArrowheads="1"/>
          </p:cNvSpPr>
          <p:nvPr>
            <p:ph type="title"/>
          </p:nvPr>
        </p:nvSpPr>
        <p:spPr>
          <a:xfrm>
            <a:off x="762000" y="0"/>
            <a:ext cx="10668000" cy="1295400"/>
          </a:xfrm>
        </p:spPr>
        <p:txBody>
          <a:bodyPr/>
          <a:lstStyle/>
          <a:p>
            <a:pPr algn="l" eaLnBrk="1" hangingPunct="1"/>
            <a:r>
              <a:rPr lang="en-US" altLang="en-US" sz="1600" dirty="0"/>
              <a:t>(left) </a:t>
            </a:r>
            <a:r>
              <a:rPr lang="en-US" altLang="en-US" sz="1600" b="1" dirty="0"/>
              <a:t>Braque</a:t>
            </a:r>
            <a:r>
              <a:rPr lang="en-US" altLang="en-US" sz="1600" dirty="0"/>
              <a:t>, </a:t>
            </a:r>
            <a:r>
              <a:rPr lang="en-US" altLang="en-US" sz="1600" i="1" dirty="0"/>
              <a:t>Harbor in Normandy, </a:t>
            </a:r>
            <a:r>
              <a:rPr lang="en-US" altLang="en-US" sz="1600" dirty="0"/>
              <a:t>summer 1909 </a:t>
            </a:r>
            <a:br>
              <a:rPr lang="en-US" altLang="en-US" sz="1600" dirty="0"/>
            </a:br>
            <a:r>
              <a:rPr lang="en-US" altLang="en-US" sz="1600" dirty="0"/>
              <a:t>(right) </a:t>
            </a:r>
            <a:r>
              <a:rPr lang="en-US" altLang="en-US" sz="1600" b="1" dirty="0"/>
              <a:t>Picasso</a:t>
            </a:r>
            <a:r>
              <a:rPr lang="en-US" altLang="en-US" sz="1600" dirty="0"/>
              <a:t>, </a:t>
            </a:r>
            <a:r>
              <a:rPr lang="en-US" altLang="en-US" sz="1600" i="1" dirty="0"/>
              <a:t>Reservoir at Horta de Ebro, </a:t>
            </a:r>
            <a:r>
              <a:rPr lang="en-US" altLang="en-US" sz="1600" dirty="0"/>
              <a:t>summer 1909 with photograph of the Spanish town by the artist (below).</a:t>
            </a:r>
            <a:br>
              <a:rPr lang="en-US" altLang="en-US" sz="1600" dirty="0"/>
            </a:br>
            <a:br>
              <a:rPr lang="en-US" altLang="en-US" sz="1600" dirty="0"/>
            </a:br>
            <a:r>
              <a:rPr lang="en-US" altLang="en-US" sz="1600" dirty="0"/>
              <a:t> </a:t>
            </a:r>
            <a:r>
              <a:rPr lang="en-US" altLang="en-US" sz="1600" dirty="0">
                <a:solidFill>
                  <a:schemeClr val="tx1"/>
                </a:solidFill>
              </a:rPr>
              <a:t>In 1909 Picasso and Braque stopped showing their paintings in the salons.</a:t>
            </a:r>
            <a:r>
              <a:rPr lang="en-US" altLang="en-US" sz="1600" dirty="0"/>
              <a:t> </a:t>
            </a:r>
          </a:p>
        </p:txBody>
      </p:sp>
      <p:pic>
        <p:nvPicPr>
          <p:cNvPr id="21507" name="Picture 4" descr="braque_harbor_in_normandy">
            <a:extLst>
              <a:ext uri="{FF2B5EF4-FFF2-40B4-BE49-F238E27FC236}">
                <a16:creationId xmlns:a16="http://schemas.microsoft.com/office/drawing/2014/main" id="{F8C1842D-493C-4F80-9FF9-40062B395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49"/>
          <a:stretch>
            <a:fillRect/>
          </a:stretch>
        </p:blipFill>
        <p:spPr bwMode="auto">
          <a:xfrm>
            <a:off x="533400" y="1409701"/>
            <a:ext cx="4567938" cy="46100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5" descr="Picasso-Reservoir_at_Horta">
            <a:extLst>
              <a:ext uri="{FF2B5EF4-FFF2-40B4-BE49-F238E27FC236}">
                <a16:creationId xmlns:a16="http://schemas.microsoft.com/office/drawing/2014/main" id="{09AC830C-A90A-4A76-8051-64144258C5C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b="10909"/>
          <a:stretch>
            <a:fillRect/>
          </a:stretch>
        </p:blipFill>
        <p:spPr>
          <a:xfrm>
            <a:off x="5867400" y="1421246"/>
            <a:ext cx="3768733" cy="4610099"/>
          </a:xfrm>
          <a:noFill/>
          <a:ln>
            <a:solidFill>
              <a:schemeClr val="tx2"/>
            </a:solidFill>
            <a:miter lim="800000"/>
            <a:headEnd/>
            <a:tailEnd/>
          </a:ln>
        </p:spPr>
      </p:pic>
      <p:pic>
        <p:nvPicPr>
          <p:cNvPr id="21509" name="Picture 7" descr="Picasso_HortaDeEbro_photoByPicasso_1909">
            <a:extLst>
              <a:ext uri="{FF2B5EF4-FFF2-40B4-BE49-F238E27FC236}">
                <a16:creationId xmlns:a16="http://schemas.microsoft.com/office/drawing/2014/main" id="{9AA92ED4-CBCF-4A15-BF6C-F71E11444DFE}"/>
              </a:ext>
            </a:extLst>
          </p:cNvPr>
          <p:cNvPicPr>
            <a:picLocks noChangeAspect="1" noChangeArrowheads="1"/>
          </p:cNvPicPr>
          <p:nvPr/>
        </p:nvPicPr>
        <p:blipFill>
          <a:blip r:embed="rId4">
            <a:lum bright="6000" contrast="10000"/>
            <a:extLst>
              <a:ext uri="{28A0092B-C50C-407E-A947-70E740481C1C}">
                <a14:useLocalDpi xmlns:a14="http://schemas.microsoft.com/office/drawing/2010/main" val="0"/>
              </a:ext>
            </a:extLst>
          </a:blip>
          <a:srcRect/>
          <a:stretch>
            <a:fillRect/>
          </a:stretch>
        </p:blipFill>
        <p:spPr bwMode="auto">
          <a:xfrm>
            <a:off x="9821240" y="4932784"/>
            <a:ext cx="2366095" cy="1905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Box 5">
            <a:extLst>
              <a:ext uri="{FF2B5EF4-FFF2-40B4-BE49-F238E27FC236}">
                <a16:creationId xmlns:a16="http://schemas.microsoft.com/office/drawing/2014/main" id="{F0D9202A-E26A-408F-A0B9-DF770B288E8F}"/>
              </a:ext>
            </a:extLst>
          </p:cNvPr>
          <p:cNvSpPr txBox="1">
            <a:spLocks noChangeArrowheads="1"/>
          </p:cNvSpPr>
          <p:nvPr/>
        </p:nvSpPr>
        <p:spPr bwMode="auto">
          <a:xfrm>
            <a:off x="3423519" y="6134101"/>
            <a:ext cx="430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Arbitrary light, sculptural (limited) palette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F2B88C-2BD2-4957-8FE1-C55AE059707B}"/>
              </a:ext>
            </a:extLst>
          </p:cNvPr>
          <p:cNvSpPr>
            <a:spLocks noGrp="1" noChangeArrowheads="1"/>
          </p:cNvSpPr>
          <p:nvPr>
            <p:ph type="title"/>
          </p:nvPr>
        </p:nvSpPr>
        <p:spPr>
          <a:xfrm>
            <a:off x="1981200" y="0"/>
            <a:ext cx="8229600" cy="1295400"/>
          </a:xfrm>
        </p:spPr>
        <p:txBody>
          <a:bodyPr/>
          <a:lstStyle/>
          <a:p>
            <a:pPr eaLnBrk="1" hangingPunct="1"/>
            <a:r>
              <a:rPr lang="en-US" altLang="en-US" sz="1600" b="1"/>
              <a:t>Picasso</a:t>
            </a:r>
            <a:r>
              <a:rPr lang="en-US" altLang="en-US" sz="1600"/>
              <a:t>, (left) </a:t>
            </a:r>
            <a:r>
              <a:rPr lang="en-US" altLang="en-US" sz="1600" i="1"/>
              <a:t>Woman's Head (Fernande</a:t>
            </a:r>
            <a:r>
              <a:rPr lang="en-US" altLang="en-US" sz="1600"/>
              <a:t>), bronze, summer 1909 </a:t>
            </a:r>
            <a:br>
              <a:rPr lang="en-US" altLang="en-US" sz="1600"/>
            </a:br>
            <a:r>
              <a:rPr lang="en-US" altLang="en-US" sz="1600"/>
              <a:t>(center) </a:t>
            </a:r>
            <a:r>
              <a:rPr lang="en-US" altLang="en-US" sz="1600" i="1"/>
              <a:t>Fernande Olivier</a:t>
            </a:r>
            <a:r>
              <a:rPr lang="en-US" altLang="en-US" sz="1600"/>
              <a:t>, summer 1909 in Horta de Ebro, Spain</a:t>
            </a:r>
            <a:br>
              <a:rPr lang="en-US" altLang="en-US" sz="1600"/>
            </a:br>
            <a:r>
              <a:rPr lang="en-US" altLang="en-US" sz="1600"/>
              <a:t>(right) </a:t>
            </a:r>
            <a:r>
              <a:rPr lang="en-US" altLang="en-US" sz="1600" i="1"/>
              <a:t>Woman with Pears, Fernande</a:t>
            </a:r>
            <a:r>
              <a:rPr lang="en-US" altLang="en-US" sz="1600"/>
              <a:t>, oil on canvas, summer 1909</a:t>
            </a:r>
          </a:p>
        </p:txBody>
      </p:sp>
      <p:pic>
        <p:nvPicPr>
          <p:cNvPr id="22531" name="Picture 7" descr="http://artmodel.files.wordpress.com/2010/10/picassofernande.jpg">
            <a:extLst>
              <a:ext uri="{FF2B5EF4-FFF2-40B4-BE49-F238E27FC236}">
                <a16:creationId xmlns:a16="http://schemas.microsoft.com/office/drawing/2014/main" id="{7F51E962-9CD8-42F3-B0F9-4D3FC1444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52601"/>
            <a:ext cx="30432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picasso_head_of_Fernande_1909">
            <a:extLst>
              <a:ext uri="{FF2B5EF4-FFF2-40B4-BE49-F238E27FC236}">
                <a16:creationId xmlns:a16="http://schemas.microsoft.com/office/drawing/2014/main" id="{AB5E671E-B594-41C6-BDF4-DF3DB2C10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284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picasso_woman_with_pears_fernande_1909">
            <a:extLst>
              <a:ext uri="{FF2B5EF4-FFF2-40B4-BE49-F238E27FC236}">
                <a16:creationId xmlns:a16="http://schemas.microsoft.com/office/drawing/2014/main" id="{6DBBE3A5-A855-4902-B3F1-02C7E85BC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10" t="2400"/>
          <a:stretch>
            <a:fillRect/>
          </a:stretch>
        </p:blipFill>
        <p:spPr bwMode="auto">
          <a:xfrm>
            <a:off x="7467601" y="1752601"/>
            <a:ext cx="2981325" cy="4022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96E5774D-BBAC-4F45-A4AD-C17C8E537F3D}"/>
              </a:ext>
            </a:extLst>
          </p:cNvPr>
          <p:cNvSpPr>
            <a:spLocks noGrp="1" noChangeArrowheads="1"/>
          </p:cNvSpPr>
          <p:nvPr>
            <p:ph type="title"/>
          </p:nvPr>
        </p:nvSpPr>
        <p:spPr>
          <a:xfrm>
            <a:off x="1916907" y="47625"/>
            <a:ext cx="8229600" cy="868362"/>
          </a:xfrm>
        </p:spPr>
        <p:txBody>
          <a:bodyPr/>
          <a:lstStyle/>
          <a:p>
            <a:pPr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  (left) </a:t>
            </a:r>
            <a:r>
              <a:rPr lang="en-US" altLang="en-US" sz="1600" b="1" dirty="0">
                <a:latin typeface="Verdana" panose="020B0604030504040204" pitchFamily="34" charset="0"/>
                <a:ea typeface="Verdana" panose="020B0604030504040204" pitchFamily="34" charset="0"/>
                <a:cs typeface="Verdana" panose="020B0604030504040204" pitchFamily="34" charset="0"/>
              </a:rPr>
              <a:t>Georges Braque</a:t>
            </a:r>
            <a:r>
              <a:rPr lang="en-US" altLang="en-US" sz="1600" dirty="0">
                <a:latin typeface="Verdana" panose="020B0604030504040204" pitchFamily="34" charset="0"/>
                <a:ea typeface="Verdana" panose="020B0604030504040204" pitchFamily="34" charset="0"/>
                <a:cs typeface="Verdana" panose="020B0604030504040204" pitchFamily="34" charset="0"/>
              </a:rPr>
              <a:t> (French, 1882-1963) in his Paris studio, early 1912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b="1" dirty="0">
                <a:latin typeface="Verdana" panose="020B0604030504040204" pitchFamily="34" charset="0"/>
                <a:ea typeface="Verdana" panose="020B0604030504040204" pitchFamily="34" charset="0"/>
                <a:cs typeface="Verdana" panose="020B0604030504040204" pitchFamily="34" charset="0"/>
              </a:rPr>
              <a:t>Pablo Picasso</a:t>
            </a:r>
            <a:r>
              <a:rPr lang="en-US" altLang="en-US" sz="1600" dirty="0">
                <a:latin typeface="Verdana" panose="020B0604030504040204" pitchFamily="34" charset="0"/>
                <a:ea typeface="Verdana" panose="020B0604030504040204" pitchFamily="34" charset="0"/>
                <a:cs typeface="Verdana" panose="020B0604030504040204" pitchFamily="34" charset="0"/>
              </a:rPr>
              <a:t> (Spanish, 1881-1973) in his Paris studio, late 1911 </a:t>
            </a:r>
          </a:p>
        </p:txBody>
      </p:sp>
      <p:pic>
        <p:nvPicPr>
          <p:cNvPr id="3075" name="Picture 6" descr="Braque_inStudio_1911">
            <a:extLst>
              <a:ext uri="{FF2B5EF4-FFF2-40B4-BE49-F238E27FC236}">
                <a16:creationId xmlns:a16="http://schemas.microsoft.com/office/drawing/2014/main" id="{F28A446A-B188-4C8A-A7B0-0080C5A7A4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058546"/>
            <a:ext cx="3899076" cy="4189414"/>
          </a:xfrm>
          <a:noFill/>
          <a:ln>
            <a:solidFill>
              <a:schemeClr val="tx2"/>
            </a:solidFill>
            <a:miter lim="800000"/>
            <a:headEnd/>
            <a:tailEnd/>
          </a:ln>
        </p:spPr>
      </p:pic>
      <p:pic>
        <p:nvPicPr>
          <p:cNvPr id="3076" name="Picture 7" descr="picasso_studio_photo_1912Autumn">
            <a:extLst>
              <a:ext uri="{FF2B5EF4-FFF2-40B4-BE49-F238E27FC236}">
                <a16:creationId xmlns:a16="http://schemas.microsoft.com/office/drawing/2014/main" id="{0EBE7064-9015-458C-A5C0-B5EC8F807BCA}"/>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15000" y="1182791"/>
            <a:ext cx="5181600" cy="33145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8">
            <a:extLst>
              <a:ext uri="{FF2B5EF4-FFF2-40B4-BE49-F238E27FC236}">
                <a16:creationId xmlns:a16="http://schemas.microsoft.com/office/drawing/2014/main" id="{BE6CEB2B-D935-45E6-B9A3-881C2534798C}"/>
              </a:ext>
            </a:extLst>
          </p:cNvPr>
          <p:cNvSpPr txBox="1">
            <a:spLocks noChangeArrowheads="1"/>
          </p:cNvSpPr>
          <p:nvPr/>
        </p:nvSpPr>
        <p:spPr bwMode="auto">
          <a:xfrm>
            <a:off x="457200" y="5458944"/>
            <a:ext cx="1097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dirty="0"/>
              <a:t>In spite of our very different temperaments, we were guided by a common idea . . . .the differences didn’t count. . . . We lived in Montmartre, we saw each other every day, we talked. . . . It was a little like being roped together on a mountain. </a:t>
            </a:r>
          </a:p>
          <a:p>
            <a:pPr eaLnBrk="1" hangingPunct="1">
              <a:spcBef>
                <a:spcPct val="0"/>
              </a:spcBef>
              <a:buFontTx/>
              <a:buNone/>
            </a:pPr>
            <a:endParaRPr lang="en-US" altLang="en-US" sz="1600" i="1" dirty="0"/>
          </a:p>
          <a:p>
            <a:pPr algn="r" eaLnBrk="1" hangingPunct="1">
              <a:spcBef>
                <a:spcPct val="0"/>
              </a:spcBef>
              <a:buFontTx/>
              <a:buNone/>
            </a:pPr>
            <a:r>
              <a:rPr lang="en-US" altLang="en-US" sz="1600" b="1" i="1" dirty="0"/>
              <a:t>			</a:t>
            </a:r>
            <a:r>
              <a:rPr lang="en-US" altLang="en-US" sz="1600" dirty="0"/>
              <a:t>Georges Braque on his friendship with Picasso</a:t>
            </a:r>
          </a:p>
          <a:p>
            <a:pPr algn="r" eaLnBrk="1" hangingPunct="1">
              <a:spcBef>
                <a:spcPct val="0"/>
              </a:spcBef>
              <a:buFontTx/>
              <a:buNone/>
            </a:pPr>
            <a:r>
              <a:rPr lang="en-US" altLang="en-US" sz="1600" dirty="0"/>
              <a:t>			   and the formulation of Cubism, 1908-1914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FE86E0D-3EB2-4E41-8C90-2C2FF69FFBA2}"/>
              </a:ext>
            </a:extLst>
          </p:cNvPr>
          <p:cNvSpPr>
            <a:spLocks noGrp="1" noChangeArrowheads="1"/>
          </p:cNvSpPr>
          <p:nvPr>
            <p:ph type="title"/>
          </p:nvPr>
        </p:nvSpPr>
        <p:spPr>
          <a:xfrm>
            <a:off x="1981200" y="152401"/>
            <a:ext cx="8229600" cy="868363"/>
          </a:xfrm>
        </p:spPr>
        <p:txBody>
          <a:bodyPr/>
          <a:lstStyle/>
          <a:p>
            <a:pPr eaLnBrk="1" hangingPunct="1"/>
            <a:r>
              <a:rPr lang="en-US" altLang="en-US" sz="1600">
                <a:latin typeface="Verdana" panose="020B0604030504040204" pitchFamily="34" charset="0"/>
                <a:ea typeface="Verdana" panose="020B0604030504040204" pitchFamily="34" charset="0"/>
                <a:cs typeface="Verdana" panose="020B0604030504040204" pitchFamily="34" charset="0"/>
              </a:rPr>
              <a:t>(left) </a:t>
            </a:r>
            <a:r>
              <a:rPr lang="en-US" altLang="en-US" sz="1600" b="1">
                <a:latin typeface="Verdana" panose="020B0604030504040204" pitchFamily="34" charset="0"/>
                <a:ea typeface="Verdana" panose="020B0604030504040204" pitchFamily="34" charset="0"/>
                <a:cs typeface="Verdana" panose="020B0604030504040204" pitchFamily="34" charset="0"/>
              </a:rPr>
              <a:t>Braque</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Violin and Palette, </a:t>
            </a:r>
            <a:r>
              <a:rPr lang="en-US" altLang="en-US" sz="1600">
                <a:latin typeface="Verdana" panose="020B0604030504040204" pitchFamily="34" charset="0"/>
                <a:ea typeface="Verdana" panose="020B0604030504040204" pitchFamily="34" charset="0"/>
                <a:cs typeface="Verdana" panose="020B0604030504040204" pitchFamily="34" charset="0"/>
              </a:rPr>
              <a:t>autumn 1909, oil, 36 x 17”</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Picasso</a:t>
            </a:r>
            <a:r>
              <a:rPr lang="en-US" altLang="en-US" sz="1600">
                <a:latin typeface="Verdana" panose="020B0604030504040204" pitchFamily="34" charset="0"/>
                <a:ea typeface="Verdana" panose="020B0604030504040204" pitchFamily="34" charset="0"/>
                <a:cs typeface="Verdana" panose="020B0604030504040204" pitchFamily="34" charset="0"/>
              </a:rPr>
              <a:t>, </a:t>
            </a:r>
            <a:r>
              <a:rPr lang="en-US" altLang="en-US" sz="1600" i="1">
                <a:latin typeface="Verdana" panose="020B0604030504040204" pitchFamily="34" charset="0"/>
                <a:ea typeface="Verdana" panose="020B0604030504040204" pitchFamily="34" charset="0"/>
                <a:cs typeface="Verdana" panose="020B0604030504040204" pitchFamily="34" charset="0"/>
              </a:rPr>
              <a:t>Girl with a Mandolin (Fanny Tellier),</a:t>
            </a:r>
            <a:r>
              <a:rPr lang="en-US" altLang="en-US" sz="1600">
                <a:latin typeface="Verdana" panose="020B0604030504040204" pitchFamily="34" charset="0"/>
                <a:ea typeface="Verdana" panose="020B0604030504040204" pitchFamily="34" charset="0"/>
                <a:cs typeface="Verdana" panose="020B0604030504040204" pitchFamily="34" charset="0"/>
              </a:rPr>
              <a:t> 1910</a:t>
            </a:r>
            <a:r>
              <a:rPr lang="en-US" altLang="en-US" sz="1800">
                <a:latin typeface="Verdana" panose="020B0604030504040204" pitchFamily="34" charset="0"/>
                <a:ea typeface="Verdana" panose="020B0604030504040204" pitchFamily="34" charset="0"/>
                <a:cs typeface="Verdana" panose="020B0604030504040204" pitchFamily="34" charset="0"/>
              </a:rPr>
              <a:t> </a:t>
            </a:r>
          </a:p>
        </p:txBody>
      </p:sp>
      <p:pic>
        <p:nvPicPr>
          <p:cNvPr id="23555" name="Picture 4" descr="braque_violin_palette_1909">
            <a:extLst>
              <a:ext uri="{FF2B5EF4-FFF2-40B4-BE49-F238E27FC236}">
                <a16:creationId xmlns:a16="http://schemas.microsoft.com/office/drawing/2014/main" id="{7BE66532-314B-41D5-8C63-0CC7AD291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4" y="1127919"/>
            <a:ext cx="2541588" cy="48466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5" descr="Picasso_Girl_with_Mandolin-Fanny_Tellier-1910">
            <a:extLst>
              <a:ext uri="{FF2B5EF4-FFF2-40B4-BE49-F238E27FC236}">
                <a16:creationId xmlns:a16="http://schemas.microsoft.com/office/drawing/2014/main" id="{D5280AA2-DC76-4428-8FC9-5B0DFF187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1219201"/>
            <a:ext cx="3381375" cy="4664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7" name="Rectangle 4">
            <a:extLst>
              <a:ext uri="{FF2B5EF4-FFF2-40B4-BE49-F238E27FC236}">
                <a16:creationId xmlns:a16="http://schemas.microsoft.com/office/drawing/2014/main" id="{A6A21FD7-F389-40EE-9101-C8AD77A0769B}"/>
              </a:ext>
            </a:extLst>
          </p:cNvPr>
          <p:cNvSpPr>
            <a:spLocks noChangeArrowheads="1"/>
          </p:cNvSpPr>
          <p:nvPr/>
        </p:nvSpPr>
        <p:spPr bwMode="auto">
          <a:xfrm>
            <a:off x="2171701" y="6172200"/>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t>"I paint objects as I </a:t>
            </a:r>
            <a:r>
              <a:rPr lang="en-US" altLang="en-US" sz="1800" b="1" dirty="0"/>
              <a:t>think </a:t>
            </a:r>
            <a:r>
              <a:rPr lang="en-US" altLang="en-US" sz="1800" dirty="0"/>
              <a:t>them, not as I see them." Picasso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949C128-605D-496F-9DE5-DC99FA51AF7E}"/>
              </a:ext>
            </a:extLst>
          </p:cNvPr>
          <p:cNvSpPr>
            <a:spLocks noGrp="1" noChangeArrowheads="1"/>
          </p:cNvSpPr>
          <p:nvPr>
            <p:ph type="title"/>
          </p:nvPr>
        </p:nvSpPr>
        <p:spPr>
          <a:xfrm>
            <a:off x="1981200" y="122238"/>
            <a:ext cx="8229600" cy="715962"/>
          </a:xfrm>
        </p:spPr>
        <p:txBody>
          <a:bodyPr/>
          <a:lstStyle/>
          <a:p>
            <a:pPr eaLnBrk="1" hangingPunct="1"/>
            <a:r>
              <a:rPr lang="en-US" altLang="en-US" sz="1600"/>
              <a:t>(left) </a:t>
            </a:r>
            <a:r>
              <a:rPr lang="en-US" altLang="en-US" sz="1600" b="1"/>
              <a:t>Picasso</a:t>
            </a:r>
            <a:r>
              <a:rPr lang="en-US" altLang="en-US" sz="1600"/>
              <a:t>, </a:t>
            </a:r>
            <a:r>
              <a:rPr lang="en-US" altLang="en-US" sz="1600" i="1"/>
              <a:t>Ma Jolie (Woman with a Guitar)</a:t>
            </a:r>
            <a:r>
              <a:rPr lang="en-US" altLang="en-US" sz="1600"/>
              <a:t>, winter 1911-12, 40 x 26”</a:t>
            </a:r>
            <a:br>
              <a:rPr lang="en-US" altLang="en-US" sz="1600"/>
            </a:br>
            <a:r>
              <a:rPr lang="en-US" altLang="en-US" sz="1600"/>
              <a:t>(right) </a:t>
            </a:r>
            <a:r>
              <a:rPr lang="en-US" altLang="en-US" sz="1600" b="1"/>
              <a:t>Braque</a:t>
            </a:r>
            <a:r>
              <a:rPr lang="en-US" altLang="en-US" sz="1600"/>
              <a:t>, </a:t>
            </a:r>
            <a:r>
              <a:rPr lang="en-US" altLang="en-US" sz="1600" i="1"/>
              <a:t>The Portuguese (The Emigrant),</a:t>
            </a:r>
            <a:r>
              <a:rPr lang="en-US" altLang="en-US" sz="1600"/>
              <a:t> autumn 1911- early 1912, 46 x 32”</a:t>
            </a:r>
            <a:br>
              <a:rPr lang="en-US" altLang="en-US" sz="1600"/>
            </a:br>
            <a:r>
              <a:rPr lang="en-US" altLang="en-US" sz="1600"/>
              <a:t>Braque’s introduces stencil-type letters</a:t>
            </a:r>
          </a:p>
        </p:txBody>
      </p:sp>
      <p:pic>
        <p:nvPicPr>
          <p:cNvPr id="24579" name="Picture 4" descr="Picasso_MaJolie">
            <a:extLst>
              <a:ext uri="{FF2B5EF4-FFF2-40B4-BE49-F238E27FC236}">
                <a16:creationId xmlns:a16="http://schemas.microsoft.com/office/drawing/2014/main" id="{07362187-E37E-40C9-8176-8E1D191D2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3521075" cy="5029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5" descr="braque_le_portugais">
            <a:extLst>
              <a:ext uri="{FF2B5EF4-FFF2-40B4-BE49-F238E27FC236}">
                <a16:creationId xmlns:a16="http://schemas.microsoft.com/office/drawing/2014/main" id="{4D86C657-7B8B-4C74-A863-218F6AB2D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7" y="914400"/>
            <a:ext cx="3432175" cy="5029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81" name="Text Box 5">
            <a:extLst>
              <a:ext uri="{FF2B5EF4-FFF2-40B4-BE49-F238E27FC236}">
                <a16:creationId xmlns:a16="http://schemas.microsoft.com/office/drawing/2014/main" id="{71E46E84-FE83-4FBA-A2D4-47340ED55EF3}"/>
              </a:ext>
            </a:extLst>
          </p:cNvPr>
          <p:cNvSpPr txBox="1">
            <a:spLocks noChangeArrowheads="1"/>
          </p:cNvSpPr>
          <p:nvPr/>
        </p:nvSpPr>
        <p:spPr bwMode="auto">
          <a:xfrm>
            <a:off x="1981200" y="60960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t>Almost every evening, either I went to Braque’s studio or Braque came to mine.  Each of us had to see what the other had done during the day.</a:t>
            </a:r>
            <a:r>
              <a:rPr lang="en-US" altLang="en-US" sz="1600"/>
              <a:t> </a:t>
            </a:r>
            <a:r>
              <a:rPr lang="en-US" altLang="en-US" sz="1400"/>
              <a:t>   </a:t>
            </a:r>
            <a:r>
              <a:rPr lang="en-US" altLang="en-US" sz="1600"/>
              <a:t>Picasso</a:t>
            </a:r>
            <a:r>
              <a:rPr lang="en-US" altLang="en-US" sz="1400"/>
              <a:t> (recalling 1910-12)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811C16-8172-4122-BDDB-1473523491EF}"/>
              </a:ext>
            </a:extLst>
          </p:cNvPr>
          <p:cNvSpPr>
            <a:spLocks noGrp="1" noChangeArrowheads="1"/>
          </p:cNvSpPr>
          <p:nvPr>
            <p:ph type="title"/>
          </p:nvPr>
        </p:nvSpPr>
        <p:spPr/>
        <p:txBody>
          <a:bodyPr/>
          <a:lstStyle/>
          <a:p>
            <a:pPr eaLnBrk="1" hangingPunct="1"/>
            <a:r>
              <a:rPr lang="en-US" altLang="en-US" sz="1600" i="1" dirty="0">
                <a:latin typeface="Verdana" panose="020B0604030504040204" pitchFamily="34" charset="0"/>
                <a:ea typeface="Verdana" panose="020B0604030504040204" pitchFamily="34" charset="0"/>
                <a:cs typeface="Verdana" panose="020B0604030504040204" pitchFamily="34" charset="0"/>
              </a:rPr>
              <a:t>In the early days of Cubism, Pablo Picasso and I were engaged in what we felt was a search for the anonymous personality.  We were inclined to efface our own personalities in order to find originality.</a:t>
            </a:r>
            <a:r>
              <a:rPr lang="en-US" altLang="en-US" sz="1600" i="1" dirty="0"/>
              <a:t>										</a:t>
            </a:r>
            <a:r>
              <a:rPr lang="en-US" altLang="en-US" sz="1600" dirty="0"/>
              <a:t>- Braque</a:t>
            </a:r>
          </a:p>
        </p:txBody>
      </p:sp>
      <p:sp>
        <p:nvSpPr>
          <p:cNvPr id="25603" name="Rectangle 3">
            <a:extLst>
              <a:ext uri="{FF2B5EF4-FFF2-40B4-BE49-F238E27FC236}">
                <a16:creationId xmlns:a16="http://schemas.microsoft.com/office/drawing/2014/main" id="{B4C595BF-CC54-4584-83C2-8A87EECFB471}"/>
              </a:ext>
            </a:extLst>
          </p:cNvPr>
          <p:cNvSpPr>
            <a:spLocks noGrp="1" noChangeArrowheads="1"/>
          </p:cNvSpPr>
          <p:nvPr>
            <p:ph idx="1"/>
          </p:nvPr>
        </p:nvSpPr>
        <p:spPr>
          <a:xfrm>
            <a:off x="3124200" y="4876800"/>
            <a:ext cx="5867400" cy="609600"/>
          </a:xfrm>
        </p:spPr>
        <p:txBody>
          <a:bodyPr/>
          <a:lstStyle/>
          <a:p>
            <a:pPr eaLnBrk="1" hangingPunct="1">
              <a:buFontTx/>
              <a:buNone/>
            </a:pPr>
            <a:r>
              <a:rPr lang="en-US" altLang="en-US" sz="1600" b="1"/>
              <a:t>	Georges Braque</a:t>
            </a:r>
            <a:r>
              <a:rPr lang="en-US" altLang="en-US" sz="1600"/>
              <a:t> (left) and </a:t>
            </a:r>
            <a:r>
              <a:rPr lang="en-US" altLang="en-US" sz="1600" b="1"/>
              <a:t>Pablo Picasso</a:t>
            </a:r>
            <a:r>
              <a:rPr lang="en-US" altLang="en-US" sz="1600"/>
              <a:t> (right) wearing Braque’s military uniform, Braque’s apartment, Paris, 1911</a:t>
            </a:r>
          </a:p>
        </p:txBody>
      </p:sp>
      <p:pic>
        <p:nvPicPr>
          <p:cNvPr id="25604" name="Picture 4" descr="Picasso_braque_photo_1911">
            <a:extLst>
              <a:ext uri="{FF2B5EF4-FFF2-40B4-BE49-F238E27FC236}">
                <a16:creationId xmlns:a16="http://schemas.microsoft.com/office/drawing/2014/main" id="{215C9481-2CCB-4C06-8287-79028837E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1"/>
            <a:ext cx="5003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a:extLst>
              <a:ext uri="{FF2B5EF4-FFF2-40B4-BE49-F238E27FC236}">
                <a16:creationId xmlns:a16="http://schemas.microsoft.com/office/drawing/2014/main" id="{97612671-0F7B-4CDD-AEAB-2EAEF3F54712}"/>
              </a:ext>
            </a:extLst>
          </p:cNvPr>
          <p:cNvSpPr>
            <a:spLocks noChangeArrowheads="1"/>
          </p:cNvSpPr>
          <p:nvPr/>
        </p:nvSpPr>
        <p:spPr bwMode="auto">
          <a:xfrm>
            <a:off x="1524000" y="6019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The exchanges of 1911 and 1912 show the collaborative competition at its height.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4141B8C-57FD-4E86-974D-2B3A07BF45B3}"/>
              </a:ext>
            </a:extLst>
          </p:cNvPr>
          <p:cNvSpPr>
            <a:spLocks noGrp="1" noChangeArrowheads="1"/>
          </p:cNvSpPr>
          <p:nvPr>
            <p:ph type="title"/>
          </p:nvPr>
        </p:nvSpPr>
        <p:spPr>
          <a:xfrm>
            <a:off x="457200" y="0"/>
            <a:ext cx="11125200" cy="1417638"/>
          </a:xfrm>
        </p:spPr>
        <p:txBody>
          <a:bodyPr/>
          <a:lstStyle/>
          <a:p>
            <a:pPr algn="l"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(left) Braque’s only documented paper sculpture, photographed in 1914</a:t>
            </a:r>
            <a:br>
              <a:rPr lang="en-US" altLang="en-US" sz="1600" dirty="0">
                <a:latin typeface="Verdana" panose="020B0604030504040204" pitchFamily="34" charset="0"/>
                <a:ea typeface="Verdana" panose="020B0604030504040204" pitchFamily="34" charset="0"/>
                <a:cs typeface="Verdana" panose="020B0604030504040204" pitchFamily="34" charset="0"/>
              </a:rPr>
            </a:b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Wall arrangement in Picasso’s studio, November-December 1912.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Picasso’s cardboard guitar generated the concept of the </a:t>
            </a:r>
            <a:r>
              <a:rPr lang="en-US" altLang="en-US" sz="1600" i="1" dirty="0">
                <a:latin typeface="Verdana" panose="020B0604030504040204" pitchFamily="34" charset="0"/>
                <a:ea typeface="Verdana" panose="020B0604030504040204" pitchFamily="34" charset="0"/>
                <a:cs typeface="Verdana" panose="020B0604030504040204" pitchFamily="34" charset="0"/>
              </a:rPr>
              <a:t>papiers </a:t>
            </a:r>
            <a:r>
              <a:rPr lang="en-US" altLang="en-US" sz="1600" i="1" dirty="0" err="1">
                <a:latin typeface="Verdana" panose="020B0604030504040204" pitchFamily="34" charset="0"/>
                <a:ea typeface="Verdana" panose="020B0604030504040204" pitchFamily="34" charset="0"/>
                <a:cs typeface="Verdana" panose="020B0604030504040204" pitchFamily="34" charset="0"/>
              </a:rPr>
              <a:t>collés</a:t>
            </a:r>
            <a:r>
              <a:rPr lang="en-US" altLang="en-US" sz="1600" i="1"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on the wall around</a:t>
            </a:r>
            <a:r>
              <a:rPr lang="en-US" altLang="en-US" sz="1600" i="1" dirty="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it.</a:t>
            </a:r>
          </a:p>
        </p:txBody>
      </p:sp>
      <p:pic>
        <p:nvPicPr>
          <p:cNvPr id="26627" name="Picture 4" descr="braque_cornerSculpture">
            <a:extLst>
              <a:ext uri="{FF2B5EF4-FFF2-40B4-BE49-F238E27FC236}">
                <a16:creationId xmlns:a16="http://schemas.microsoft.com/office/drawing/2014/main" id="{A7DA7A25-3F78-49AC-85FE-D467B143C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2887664" cy="415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Picasso_Pablo_Studio_Guitar_with_collages_1912">
            <a:extLst>
              <a:ext uri="{FF2B5EF4-FFF2-40B4-BE49-F238E27FC236}">
                <a16:creationId xmlns:a16="http://schemas.microsoft.com/office/drawing/2014/main" id="{95CAF118-42AF-42B2-A416-794A99ED7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1"/>
            <a:ext cx="5181600" cy="49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ED18D13-72F8-42F4-ABC2-ACDFB4AC5952}"/>
              </a:ext>
            </a:extLst>
          </p:cNvPr>
          <p:cNvSpPr>
            <a:spLocks noGrp="1" noChangeArrowheads="1"/>
          </p:cNvSpPr>
          <p:nvPr>
            <p:ph type="title"/>
          </p:nvPr>
        </p:nvSpPr>
        <p:spPr>
          <a:xfrm>
            <a:off x="3886200" y="107155"/>
            <a:ext cx="8229600" cy="792162"/>
          </a:xfrm>
        </p:spPr>
        <p:txBody>
          <a:bodyPr/>
          <a:lstStyle/>
          <a:p>
            <a:pPr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Picasso</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err="1">
                <a:latin typeface="Verdana" panose="020B0604030504040204" pitchFamily="34" charset="0"/>
                <a:ea typeface="Verdana" panose="020B0604030504040204" pitchFamily="34" charset="0"/>
                <a:cs typeface="Verdana" panose="020B0604030504040204" pitchFamily="34" charset="0"/>
              </a:rPr>
              <a:t>Maquette</a:t>
            </a:r>
            <a:r>
              <a:rPr lang="en-US" altLang="en-US" sz="1600" i="1" dirty="0">
                <a:latin typeface="Verdana" panose="020B0604030504040204" pitchFamily="34" charset="0"/>
                <a:ea typeface="Verdana" panose="020B0604030504040204" pitchFamily="34" charset="0"/>
                <a:cs typeface="Verdana" panose="020B0604030504040204" pitchFamily="34" charset="0"/>
              </a:rPr>
              <a:t> for Guitar</a:t>
            </a:r>
            <a:r>
              <a:rPr lang="en-US" altLang="en-US" sz="1600" dirty="0">
                <a:latin typeface="Verdana" panose="020B0604030504040204" pitchFamily="34" charset="0"/>
                <a:ea typeface="Verdana" panose="020B0604030504040204" pitchFamily="34" charset="0"/>
                <a:cs typeface="Verdana" panose="020B0604030504040204" pitchFamily="34" charset="0"/>
              </a:rPr>
              <a:t>, October 1912, cardboard, string and wire</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a:t>
            </a:r>
            <a:r>
              <a:rPr lang="en-US" altLang="en-US" sz="1600" dirty="0" err="1">
                <a:latin typeface="Verdana" panose="020B0604030504040204" pitchFamily="34" charset="0"/>
                <a:ea typeface="Verdana" panose="020B0604030504040204" pitchFamily="34" charset="0"/>
                <a:cs typeface="Verdana" panose="020B0604030504040204" pitchFamily="34" charset="0"/>
              </a:rPr>
              <a:t>Grebo</a:t>
            </a:r>
            <a:r>
              <a:rPr lang="en-US" altLang="en-US" sz="1600" dirty="0">
                <a:latin typeface="Verdana" panose="020B0604030504040204" pitchFamily="34" charset="0"/>
                <a:ea typeface="Verdana" panose="020B0604030504040204" pitchFamily="34" charset="0"/>
                <a:cs typeface="Verdana" panose="020B0604030504040204" pitchFamily="34" charset="0"/>
              </a:rPr>
              <a:t> mask owned by Picasso</a:t>
            </a:r>
          </a:p>
        </p:txBody>
      </p:sp>
      <p:sp>
        <p:nvSpPr>
          <p:cNvPr id="27651" name="Rectangle 7">
            <a:extLst>
              <a:ext uri="{FF2B5EF4-FFF2-40B4-BE49-F238E27FC236}">
                <a16:creationId xmlns:a16="http://schemas.microsoft.com/office/drawing/2014/main" id="{A547BD2C-E960-4208-9558-FDBC0F469206}"/>
              </a:ext>
            </a:extLst>
          </p:cNvPr>
          <p:cNvSpPr>
            <a:spLocks noGrp="1" noChangeArrowheads="1"/>
          </p:cNvSpPr>
          <p:nvPr>
            <p:ph sz="half" idx="2"/>
          </p:nvPr>
        </p:nvSpPr>
        <p:spPr>
          <a:xfrm>
            <a:off x="5638800" y="4800601"/>
            <a:ext cx="4038600" cy="1554163"/>
          </a:xfrm>
        </p:spPr>
        <p:txBody>
          <a:bodyPr/>
          <a:lstStyle/>
          <a:p>
            <a:pPr eaLnBrk="1" hangingPunct="1">
              <a:buFontTx/>
              <a:buNone/>
            </a:pPr>
            <a:r>
              <a:rPr lang="en-US" altLang="en-US" sz="1600" dirty="0"/>
              <a:t>	</a:t>
            </a:r>
            <a:r>
              <a:rPr lang="en-US" altLang="en-US" sz="1600" dirty="0">
                <a:latin typeface="Verdana" panose="020B0604030504040204" pitchFamily="34" charset="0"/>
                <a:ea typeface="Verdana" panose="020B0604030504040204" pitchFamily="34" charset="0"/>
                <a:cs typeface="Verdana" panose="020B0604030504040204" pitchFamily="34" charset="0"/>
              </a:rPr>
              <a:t>“You’ll see. I’m going to hold on to the </a:t>
            </a:r>
            <a:r>
              <a:rPr lang="en-US" altLang="en-US" sz="1600" i="1" dirty="0">
                <a:latin typeface="Verdana" panose="020B0604030504040204" pitchFamily="34" charset="0"/>
                <a:ea typeface="Verdana" panose="020B0604030504040204" pitchFamily="34" charset="0"/>
                <a:cs typeface="Verdana" panose="020B0604030504040204" pitchFamily="34" charset="0"/>
              </a:rPr>
              <a:t>Guitar</a:t>
            </a:r>
            <a:r>
              <a:rPr lang="en-US" altLang="en-US" sz="1600" dirty="0">
                <a:latin typeface="Verdana" panose="020B0604030504040204" pitchFamily="34" charset="0"/>
                <a:ea typeface="Verdana" panose="020B0604030504040204" pitchFamily="34" charset="0"/>
                <a:cs typeface="Verdana" panose="020B0604030504040204" pitchFamily="34" charset="0"/>
              </a:rPr>
              <a:t>, but I shall sell its plan.  Everyone will be able to make it himself.”</a:t>
            </a:r>
          </a:p>
          <a:p>
            <a:pPr algn="r" eaLnBrk="1" hangingPunct="1">
              <a:buFontTx/>
              <a:buNone/>
            </a:pPr>
            <a:r>
              <a:rPr lang="en-US" altLang="en-US" sz="1600" dirty="0"/>
              <a:t>Picasso to André Salmon</a:t>
            </a:r>
          </a:p>
        </p:txBody>
      </p:sp>
      <p:pic>
        <p:nvPicPr>
          <p:cNvPr id="27652" name="Picture 4" descr="picasso_maquette_for_guitar_1912">
            <a:extLst>
              <a:ext uri="{FF2B5EF4-FFF2-40B4-BE49-F238E27FC236}">
                <a16:creationId xmlns:a16="http://schemas.microsoft.com/office/drawing/2014/main" id="{79091EC4-27B0-4FE0-A4F7-8C4888A23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14567"/>
            <a:ext cx="3295073" cy="580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picasso_grebo_mask">
            <a:extLst>
              <a:ext uri="{FF2B5EF4-FFF2-40B4-BE49-F238E27FC236}">
                <a16:creationId xmlns:a16="http://schemas.microsoft.com/office/drawing/2014/main" id="{6792651D-E9D5-4821-BCD6-27AB57F52AB3}"/>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6248400" y="990600"/>
            <a:ext cx="2438400" cy="351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93FD1B-FA22-4B99-A9CD-02FB1C5725A2}"/>
              </a:ext>
            </a:extLst>
          </p:cNvPr>
          <p:cNvSpPr>
            <a:spLocks noGrp="1" noChangeArrowheads="1"/>
          </p:cNvSpPr>
          <p:nvPr>
            <p:ph type="title"/>
          </p:nvPr>
        </p:nvSpPr>
        <p:spPr>
          <a:xfrm>
            <a:off x="2057400" y="107088"/>
            <a:ext cx="8229600" cy="868362"/>
          </a:xfrm>
        </p:spPr>
        <p:txBody>
          <a:bodyPr/>
          <a:lstStyle/>
          <a:p>
            <a:pPr eaLnBrk="1" hangingPunct="1"/>
            <a:r>
              <a:rPr lang="en-US" altLang="en-US" sz="1600" dirty="0"/>
              <a:t>(left)</a:t>
            </a:r>
            <a:r>
              <a:rPr lang="en-US" altLang="en-US" sz="1600" b="1" dirty="0"/>
              <a:t> Picasso</a:t>
            </a:r>
            <a:r>
              <a:rPr lang="en-US" altLang="en-US" sz="1600" dirty="0"/>
              <a:t>, </a:t>
            </a:r>
            <a:r>
              <a:rPr lang="en-US" altLang="en-US" sz="1600" i="1" dirty="0"/>
              <a:t>Guitar, Sheet Music and Glass</a:t>
            </a:r>
            <a:r>
              <a:rPr lang="en-US" altLang="en-US" sz="1600" dirty="0"/>
              <a:t>, charcoal and papier </a:t>
            </a:r>
            <a:r>
              <a:rPr lang="en-US" altLang="en-US" sz="1600" dirty="0" err="1"/>
              <a:t>collé</a:t>
            </a:r>
            <a:r>
              <a:rPr lang="en-US" altLang="en-US" sz="1600" dirty="0"/>
              <a:t>, November 1912 </a:t>
            </a:r>
            <a:br>
              <a:rPr lang="en-US" altLang="en-US" sz="1600" dirty="0"/>
            </a:br>
            <a:r>
              <a:rPr lang="en-US" altLang="en-US" sz="1600" dirty="0"/>
              <a:t>(right) </a:t>
            </a:r>
            <a:r>
              <a:rPr lang="en-US" altLang="en-US" sz="1600" b="1" dirty="0"/>
              <a:t>Braque</a:t>
            </a:r>
            <a:r>
              <a:rPr lang="en-US" altLang="en-US" sz="1600" dirty="0"/>
              <a:t>, </a:t>
            </a:r>
            <a:r>
              <a:rPr lang="en-US" altLang="en-US" sz="1600" i="1" dirty="0"/>
              <a:t>Fruit Dish and Glass, </a:t>
            </a:r>
            <a:r>
              <a:rPr lang="en-US" altLang="en-US" sz="1600" dirty="0"/>
              <a:t>charcoal and papier </a:t>
            </a:r>
            <a:r>
              <a:rPr lang="en-US" altLang="en-US" sz="1600" dirty="0" err="1"/>
              <a:t>collé</a:t>
            </a:r>
            <a:r>
              <a:rPr lang="en-US" altLang="en-US" sz="1600" dirty="0"/>
              <a:t>, September 1912</a:t>
            </a:r>
          </a:p>
        </p:txBody>
      </p:sp>
      <p:pic>
        <p:nvPicPr>
          <p:cNvPr id="28675" name="Picture 5" descr="braque_fruit-dish-glass_1912">
            <a:extLst>
              <a:ext uri="{FF2B5EF4-FFF2-40B4-BE49-F238E27FC236}">
                <a16:creationId xmlns:a16="http://schemas.microsoft.com/office/drawing/2014/main" id="{7106C17F-3A58-4E00-B790-5EEDB7513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69"/>
          <a:stretch>
            <a:fillRect/>
          </a:stretch>
        </p:blipFill>
        <p:spPr bwMode="auto">
          <a:xfrm>
            <a:off x="7313614" y="1011661"/>
            <a:ext cx="3376611" cy="455094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6" descr="picasso_guitar_sheet_music_wineglass_1912">
            <a:extLst>
              <a:ext uri="{FF2B5EF4-FFF2-40B4-BE49-F238E27FC236}">
                <a16:creationId xmlns:a16="http://schemas.microsoft.com/office/drawing/2014/main" id="{C8930160-58DE-4A81-BE4F-AD8EB0522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82332"/>
            <a:ext cx="3376610" cy="458026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7">
            <a:extLst>
              <a:ext uri="{FF2B5EF4-FFF2-40B4-BE49-F238E27FC236}">
                <a16:creationId xmlns:a16="http://schemas.microsoft.com/office/drawing/2014/main" id="{8BEC902D-C8C3-4026-87CF-277440323FFA}"/>
              </a:ext>
            </a:extLst>
          </p:cNvPr>
          <p:cNvSpPr txBox="1">
            <a:spLocks noChangeArrowheads="1"/>
          </p:cNvSpPr>
          <p:nvPr/>
        </p:nvSpPr>
        <p:spPr bwMode="auto">
          <a:xfrm>
            <a:off x="1371600" y="5806352"/>
            <a:ext cx="922019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“LA BATAILLE S’EST ENGAGÉ”: </a:t>
            </a:r>
            <a:r>
              <a:rPr lang="en-US" altLang="en-US" sz="1600" i="1" dirty="0"/>
              <a:t>“I have to admit, that after having made the papier </a:t>
            </a:r>
            <a:r>
              <a:rPr lang="en-US" altLang="en-US" sz="1600" i="1" dirty="0" err="1"/>
              <a:t>collé</a:t>
            </a:r>
            <a:r>
              <a:rPr lang="en-US" altLang="en-US" sz="1600" i="1" dirty="0"/>
              <a:t> I felt a great shock, and it was an even greater shock for Picasso when I showed it to him”</a:t>
            </a:r>
            <a:r>
              <a:rPr lang="en-US" altLang="en-US" sz="1600" dirty="0"/>
              <a:t>  								Georges Braque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9849EE3-4C0B-4A5C-846D-83F5446B9693}"/>
              </a:ext>
            </a:extLst>
          </p:cNvPr>
          <p:cNvSpPr>
            <a:spLocks noGrp="1" noChangeArrowheads="1"/>
          </p:cNvSpPr>
          <p:nvPr>
            <p:ph type="title"/>
          </p:nvPr>
        </p:nvSpPr>
        <p:spPr>
          <a:xfrm>
            <a:off x="1981200" y="274638"/>
            <a:ext cx="8229600" cy="792162"/>
          </a:xfrm>
        </p:spPr>
        <p:txBody>
          <a:bodyPr/>
          <a:lstStyle/>
          <a:p>
            <a:pPr eaLnBrk="1" hangingPunct="1"/>
            <a:r>
              <a:rPr lang="en-US" altLang="en-US" sz="1600" b="1" dirty="0"/>
              <a:t>Picasso</a:t>
            </a:r>
            <a:r>
              <a:rPr lang="en-US" altLang="en-US" sz="1600" dirty="0"/>
              <a:t>, </a:t>
            </a:r>
            <a:r>
              <a:rPr lang="en-US" altLang="en-US" sz="1600" i="1" dirty="0"/>
              <a:t>Still life With Chair Caning</a:t>
            </a:r>
            <a:r>
              <a:rPr lang="en-US" altLang="en-US" sz="1600" dirty="0"/>
              <a:t>, May 1912,  11 x 14”</a:t>
            </a:r>
            <a:br>
              <a:rPr lang="en-US" altLang="en-US" sz="1600" dirty="0"/>
            </a:br>
            <a:r>
              <a:rPr lang="en-US" altLang="en-US" sz="1600" dirty="0"/>
              <a:t>collage of oil, oil cloth, pasted paper on oval canvas surrounded by rope.</a:t>
            </a:r>
            <a:br>
              <a:rPr lang="en-US" altLang="en-US" sz="1600" dirty="0"/>
            </a:br>
            <a:r>
              <a:rPr lang="en-US" altLang="en-US" sz="1600" dirty="0"/>
              <a:t>First Cubist collage (not papier </a:t>
            </a:r>
            <a:r>
              <a:rPr lang="en-US" altLang="en-US" sz="1600" dirty="0" err="1"/>
              <a:t>collé</a:t>
            </a:r>
            <a:r>
              <a:rPr lang="en-US" altLang="en-US" sz="1600" dirty="0"/>
              <a:t>) </a:t>
            </a:r>
          </a:p>
        </p:txBody>
      </p:sp>
      <p:pic>
        <p:nvPicPr>
          <p:cNvPr id="29699" name="Picture 4" descr="Picasso_Pablo_8211_Still_Life_with_Chair_Caning_8211_1912_8211_oil_oilcloth_and_pasted_paper_on_canvas_surrounded_by_rope_10_1_2_x_13_1_4_in">
            <a:extLst>
              <a:ext uri="{FF2B5EF4-FFF2-40B4-BE49-F238E27FC236}">
                <a16:creationId xmlns:a16="http://schemas.microsoft.com/office/drawing/2014/main" id="{23BA91EB-1D90-4D03-9CE1-7C0ACB20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81175"/>
            <a:ext cx="5334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2B59B7A-3C2B-4239-9061-65C9EC3F031D}"/>
              </a:ext>
            </a:extLst>
          </p:cNvPr>
          <p:cNvSpPr>
            <a:spLocks noGrp="1" noChangeArrowheads="1"/>
          </p:cNvSpPr>
          <p:nvPr>
            <p:ph type="title"/>
          </p:nvPr>
        </p:nvSpPr>
        <p:spPr>
          <a:xfrm>
            <a:off x="1981200" y="1"/>
            <a:ext cx="8229600" cy="1096963"/>
          </a:xfrm>
        </p:spPr>
        <p:txBody>
          <a:bodyPr/>
          <a:lstStyle/>
          <a:p>
            <a:pPr eaLnBrk="1" hangingPunct="1"/>
            <a:r>
              <a:rPr lang="en-US" altLang="en-US" sz="1600" b="1"/>
              <a:t>Pablo Picasso</a:t>
            </a:r>
            <a:r>
              <a:rPr lang="en-US" altLang="en-US" sz="1600"/>
              <a:t>, </a:t>
            </a:r>
            <a:r>
              <a:rPr lang="en-US" altLang="en-US" sz="1600" i="1"/>
              <a:t>Glass of Absinthe,</a:t>
            </a:r>
            <a:r>
              <a:rPr lang="en-US" altLang="en-US" sz="1600"/>
              <a:t> spring 1914, painted bronze </a:t>
            </a:r>
            <a:br>
              <a:rPr lang="en-US" altLang="en-US" sz="1600"/>
            </a:br>
            <a:r>
              <a:rPr lang="en-US" altLang="en-US" sz="1600"/>
              <a:t>with perforated silver-plated absinthe spoon.</a:t>
            </a:r>
            <a:br>
              <a:rPr lang="en-US" altLang="en-US" sz="1600"/>
            </a:br>
            <a:r>
              <a:rPr lang="en-US" altLang="en-US" sz="1600"/>
              <a:t>Edition of six casts commissioned by dealer Kahnweiler, each painted separately</a:t>
            </a:r>
          </a:p>
        </p:txBody>
      </p:sp>
      <p:pic>
        <p:nvPicPr>
          <p:cNvPr id="30723" name="Picture 4" descr="Picasso_absinthe_glass_1914">
            <a:extLst>
              <a:ext uri="{FF2B5EF4-FFF2-40B4-BE49-F238E27FC236}">
                <a16:creationId xmlns:a16="http://schemas.microsoft.com/office/drawing/2014/main" id="{6EA55922-2015-4384-A5A2-7C27EA553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295401"/>
            <a:ext cx="337502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4BFE8A8-B98C-488A-866F-463E98A6E661}"/>
              </a:ext>
            </a:extLst>
          </p:cNvPr>
          <p:cNvSpPr>
            <a:spLocks noGrp="1" noChangeArrowheads="1"/>
          </p:cNvSpPr>
          <p:nvPr>
            <p:ph type="title"/>
          </p:nvPr>
        </p:nvSpPr>
        <p:spPr>
          <a:xfrm>
            <a:off x="1981200" y="0"/>
            <a:ext cx="8229600" cy="1219200"/>
          </a:xfrm>
        </p:spPr>
        <p:txBody>
          <a:bodyPr/>
          <a:lstStyle/>
          <a:p>
            <a:pPr algn="l" eaLnBrk="1" hangingPunct="1"/>
            <a:r>
              <a:rPr lang="en-US" altLang="en-US" sz="1600"/>
              <a:t>(</a:t>
            </a:r>
            <a:r>
              <a:rPr lang="en-US" altLang="en-US" sz="1600">
                <a:latin typeface="Verdana" panose="020B0604030504040204" pitchFamily="34" charset="0"/>
                <a:ea typeface="Verdana" panose="020B0604030504040204" pitchFamily="34" charset="0"/>
                <a:cs typeface="Verdana" panose="020B0604030504040204" pitchFamily="34" charset="0"/>
              </a:rPr>
              <a:t>left) </a:t>
            </a:r>
            <a:r>
              <a:rPr lang="en-US" altLang="en-US" sz="1600" b="1">
                <a:latin typeface="Verdana" panose="020B0604030504040204" pitchFamily="34" charset="0"/>
                <a:ea typeface="Verdana" panose="020B0604030504040204" pitchFamily="34" charset="0"/>
                <a:cs typeface="Verdana" panose="020B0604030504040204" pitchFamily="34" charset="0"/>
              </a:rPr>
              <a:t>Braque</a:t>
            </a:r>
            <a:r>
              <a:rPr lang="en-US" altLang="en-US" sz="1600">
                <a:latin typeface="Verdana" panose="020B0604030504040204" pitchFamily="34" charset="0"/>
                <a:ea typeface="Verdana" panose="020B0604030504040204" pitchFamily="34" charset="0"/>
                <a:cs typeface="Verdana" panose="020B0604030504040204" pitchFamily="34" charset="0"/>
              </a:rPr>
              <a:t> at the front, December 17, 1914</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(center) </a:t>
            </a:r>
            <a:r>
              <a:rPr lang="en-US" altLang="en-US" sz="1600" b="1">
                <a:latin typeface="Verdana" panose="020B0604030504040204" pitchFamily="34" charset="0"/>
                <a:ea typeface="Verdana" panose="020B0604030504040204" pitchFamily="34" charset="0"/>
                <a:cs typeface="Verdana" panose="020B0604030504040204" pitchFamily="34" charset="0"/>
              </a:rPr>
              <a:t>Braque</a:t>
            </a:r>
            <a:r>
              <a:rPr lang="en-US" altLang="en-US" sz="1600">
                <a:latin typeface="Verdana" panose="020B0604030504040204" pitchFamily="34" charset="0"/>
                <a:ea typeface="Verdana" panose="020B0604030504040204" pitchFamily="34" charset="0"/>
                <a:cs typeface="Verdana" panose="020B0604030504040204" pitchFamily="34" charset="0"/>
              </a:rPr>
              <a:t> photographed by Henri Laurens in Lauren’s studio, 1915 </a:t>
            </a:r>
            <a:br>
              <a:rPr lang="en-US" altLang="en-US" sz="1600">
                <a:latin typeface="Verdana" panose="020B0604030504040204" pitchFamily="34" charset="0"/>
                <a:ea typeface="Verdana" panose="020B0604030504040204" pitchFamily="34" charset="0"/>
                <a:cs typeface="Verdana" panose="020B0604030504040204" pitchFamily="34" charset="0"/>
              </a:rPr>
            </a:br>
            <a:r>
              <a:rPr lang="en-US" altLang="en-US" sz="1600">
                <a:latin typeface="Verdana" panose="020B0604030504040204" pitchFamily="34" charset="0"/>
                <a:ea typeface="Verdana" panose="020B0604030504040204" pitchFamily="34" charset="0"/>
                <a:cs typeface="Verdana" panose="020B0604030504040204" pitchFamily="34" charset="0"/>
              </a:rPr>
              <a:t>(right) </a:t>
            </a:r>
            <a:r>
              <a:rPr lang="en-US" altLang="en-US" sz="1600" b="1">
                <a:latin typeface="Verdana" panose="020B0604030504040204" pitchFamily="34" charset="0"/>
                <a:ea typeface="Verdana" panose="020B0604030504040204" pitchFamily="34" charset="0"/>
                <a:cs typeface="Verdana" panose="020B0604030504040204" pitchFamily="34" charset="0"/>
              </a:rPr>
              <a:t>Picasso</a:t>
            </a:r>
            <a:r>
              <a:rPr lang="en-US" altLang="en-US" sz="1600">
                <a:latin typeface="Verdana" panose="020B0604030504040204" pitchFamily="34" charset="0"/>
                <a:ea typeface="Verdana" panose="020B0604030504040204" pitchFamily="34" charset="0"/>
                <a:cs typeface="Verdana" panose="020B0604030504040204" pitchFamily="34" charset="0"/>
              </a:rPr>
              <a:t> in his studio at rue Schoelcher in Montparnasse, 1914-16</a:t>
            </a:r>
          </a:p>
        </p:txBody>
      </p:sp>
      <p:pic>
        <p:nvPicPr>
          <p:cNvPr id="31747" name="Picture 4" descr="Braque_wounded_1915">
            <a:extLst>
              <a:ext uri="{FF2B5EF4-FFF2-40B4-BE49-F238E27FC236}">
                <a16:creationId xmlns:a16="http://schemas.microsoft.com/office/drawing/2014/main" id="{1D38AF93-9B16-4063-ABE0-981EF3A5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1912938" cy="2667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6">
            <a:extLst>
              <a:ext uri="{FF2B5EF4-FFF2-40B4-BE49-F238E27FC236}">
                <a16:creationId xmlns:a16="http://schemas.microsoft.com/office/drawing/2014/main" id="{D524BFF4-6913-483A-B065-8212F9B11E40}"/>
              </a:ext>
            </a:extLst>
          </p:cNvPr>
          <p:cNvSpPr txBox="1">
            <a:spLocks noChangeArrowheads="1"/>
          </p:cNvSpPr>
          <p:nvPr/>
        </p:nvSpPr>
        <p:spPr bwMode="auto">
          <a:xfrm>
            <a:off x="1828800" y="5334001"/>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a:latin typeface="Verdana" panose="020B0604030504040204" pitchFamily="34" charset="0"/>
                <a:ea typeface="Verdana" panose="020B0604030504040204" pitchFamily="34" charset="0"/>
                <a:cs typeface="Verdana" panose="020B0604030504040204" pitchFamily="34" charset="0"/>
              </a:rPr>
              <a:t>“During </a:t>
            </a:r>
            <a:r>
              <a:rPr lang="en-US" altLang="en-US" sz="1600">
                <a:latin typeface="Verdana" panose="020B0604030504040204" pitchFamily="34" charset="0"/>
                <a:ea typeface="Verdana" panose="020B0604030504040204" pitchFamily="34" charset="0"/>
                <a:cs typeface="Verdana" panose="020B0604030504040204" pitchFamily="34" charset="0"/>
              </a:rPr>
              <a:t>[the Cubist]</a:t>
            </a:r>
            <a:r>
              <a:rPr lang="en-US" altLang="en-US" sz="1600" i="1">
                <a:latin typeface="Verdana" panose="020B0604030504040204" pitchFamily="34" charset="0"/>
                <a:ea typeface="Verdana" panose="020B0604030504040204" pitchFamily="34" charset="0"/>
                <a:cs typeface="Verdana" panose="020B0604030504040204" pitchFamily="34" charset="0"/>
              </a:rPr>
              <a:t> years, Picasso and I said things go one another that will never be said again . . . That no one will ever be able to understand . . . Things that would be incomprehensible, but that gave us great joy. . . . All that will end with us.”  </a:t>
            </a:r>
          </a:p>
          <a:p>
            <a:pPr eaLnBrk="1" hangingPunct="1">
              <a:spcBef>
                <a:spcPct val="0"/>
              </a:spcBef>
              <a:buFontTx/>
              <a:buNone/>
            </a:pPr>
            <a:r>
              <a:rPr lang="en-US" altLang="en-US" sz="1600" i="1"/>
              <a:t>								- </a:t>
            </a:r>
            <a:r>
              <a:rPr lang="en-US" altLang="en-US" sz="1600"/>
              <a:t>Braque </a:t>
            </a:r>
          </a:p>
        </p:txBody>
      </p:sp>
      <p:pic>
        <p:nvPicPr>
          <p:cNvPr id="31749" name="Picture 8" descr="Braque_at_theFront_December17_1914">
            <a:extLst>
              <a:ext uri="{FF2B5EF4-FFF2-40B4-BE49-F238E27FC236}">
                <a16:creationId xmlns:a16="http://schemas.microsoft.com/office/drawing/2014/main" id="{C0AD954A-2CD0-4205-BBDE-0B192BFB4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371600"/>
            <a:ext cx="2087563"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8" descr="http://a1.sphotos.ak.fbcdn.net/hphotos-ak-snc3/24689_373614043524_83981733524_3848822_1738431_n.jpg">
            <a:extLst>
              <a:ext uri="{FF2B5EF4-FFF2-40B4-BE49-F238E27FC236}">
                <a16:creationId xmlns:a16="http://schemas.microsoft.com/office/drawing/2014/main" id="{C600CC19-5C66-4E8E-AB62-1DF4954B5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219201"/>
            <a:ext cx="2820988" cy="3840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FBFA4D-EE23-4DF5-8C01-0E7AC8C6B810}"/>
              </a:ext>
            </a:extLst>
          </p:cNvPr>
          <p:cNvSpPr>
            <a:spLocks noGrp="1" noChangeArrowheads="1"/>
          </p:cNvSpPr>
          <p:nvPr>
            <p:ph type="title"/>
          </p:nvPr>
        </p:nvSpPr>
        <p:spPr>
          <a:xfrm>
            <a:off x="1981200" y="0"/>
            <a:ext cx="8229600" cy="1295400"/>
          </a:xfrm>
        </p:spPr>
        <p:txBody>
          <a:bodyPr/>
          <a:lstStyle/>
          <a:p>
            <a:pPr eaLnBrk="1" hangingPunct="1"/>
            <a:r>
              <a:rPr lang="en-US" altLang="en-US" sz="1600" b="1"/>
              <a:t>Picasso</a:t>
            </a:r>
            <a:r>
              <a:rPr lang="en-US" altLang="en-US" sz="1600"/>
              <a:t>, (left) </a:t>
            </a:r>
            <a:r>
              <a:rPr lang="en-US" altLang="en-US" sz="1600" i="1"/>
              <a:t>Three Women</a:t>
            </a:r>
            <a:r>
              <a:rPr lang="en-US" altLang="en-US" sz="1600"/>
              <a:t>, 1921; (right) </a:t>
            </a:r>
            <a:r>
              <a:rPr lang="en-US" altLang="en-US" sz="1600" i="1"/>
              <a:t>Three Musicians</a:t>
            </a:r>
            <a:r>
              <a:rPr lang="en-US" altLang="en-US" sz="1600"/>
              <a:t>, 1921</a:t>
            </a:r>
            <a:br>
              <a:rPr lang="en-US" altLang="en-US" sz="1600"/>
            </a:br>
            <a:br>
              <a:rPr lang="en-US" altLang="en-US" sz="1600"/>
            </a:br>
            <a:r>
              <a:rPr lang="en-US" altLang="en-US" sz="1600"/>
              <a:t>After 1914 and the end of the creative dialogue with Braque, </a:t>
            </a:r>
            <a:br>
              <a:rPr lang="en-US" altLang="en-US" sz="1600"/>
            </a:br>
            <a:r>
              <a:rPr lang="en-US" altLang="en-US" sz="1600"/>
              <a:t>Picasso begins a dual-track (classicized realism and Synthetic Cubism) production</a:t>
            </a:r>
          </a:p>
        </p:txBody>
      </p:sp>
      <p:pic>
        <p:nvPicPr>
          <p:cNvPr id="32771" name="Picture 5" descr="Picasso 3 Women 1921">
            <a:extLst>
              <a:ext uri="{FF2B5EF4-FFF2-40B4-BE49-F238E27FC236}">
                <a16:creationId xmlns:a16="http://schemas.microsoft.com/office/drawing/2014/main" id="{E89A2810-D158-4BD7-B1B0-72C1F4B3A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676401"/>
            <a:ext cx="3611563" cy="4297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6" descr="picasso_three_musicians">
            <a:extLst>
              <a:ext uri="{FF2B5EF4-FFF2-40B4-BE49-F238E27FC236}">
                <a16:creationId xmlns:a16="http://schemas.microsoft.com/office/drawing/2014/main" id="{2D98410F-94B8-49C2-A458-515EF9F96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1752601"/>
            <a:ext cx="4291013" cy="4022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1F1B42-9F80-45E3-8F05-590C66724BA1}"/>
              </a:ext>
            </a:extLst>
          </p:cNvPr>
          <p:cNvSpPr>
            <a:spLocks noGrp="1" noChangeArrowheads="1"/>
          </p:cNvSpPr>
          <p:nvPr>
            <p:ph type="title"/>
          </p:nvPr>
        </p:nvSpPr>
        <p:spPr>
          <a:xfrm>
            <a:off x="823119" y="152400"/>
            <a:ext cx="5257800" cy="639763"/>
          </a:xfrm>
        </p:spPr>
        <p:txBody>
          <a:bodyPr/>
          <a:lstStyle/>
          <a:p>
            <a:pPr eaLnBrk="1" hangingPunct="1"/>
            <a:r>
              <a:rPr lang="en-US" altLang="en-US" sz="1600" b="1" dirty="0"/>
              <a:t>Pablo Picasso</a:t>
            </a:r>
            <a:r>
              <a:rPr lang="en-US" altLang="en-US" sz="1600" dirty="0"/>
              <a:t>, </a:t>
            </a:r>
            <a:r>
              <a:rPr lang="en-US" altLang="en-US" sz="1600" i="1" dirty="0"/>
              <a:t>Portrait of the Artist’s Mother</a:t>
            </a:r>
            <a:r>
              <a:rPr lang="en-US" altLang="en-US" sz="1600" dirty="0"/>
              <a:t>, 1896 </a:t>
            </a:r>
            <a:br>
              <a:rPr lang="en-US" altLang="en-US" sz="1600" dirty="0"/>
            </a:br>
            <a:r>
              <a:rPr lang="en-US" altLang="en-US" sz="1600" dirty="0"/>
              <a:t>Picasso was 15 years old.</a:t>
            </a:r>
          </a:p>
        </p:txBody>
      </p:sp>
      <p:sp>
        <p:nvSpPr>
          <p:cNvPr id="4099" name="Rectangle 6">
            <a:extLst>
              <a:ext uri="{FF2B5EF4-FFF2-40B4-BE49-F238E27FC236}">
                <a16:creationId xmlns:a16="http://schemas.microsoft.com/office/drawing/2014/main" id="{6F117A6C-58B7-403D-8BEA-709AFB8BB8AC}"/>
              </a:ext>
            </a:extLst>
          </p:cNvPr>
          <p:cNvSpPr>
            <a:spLocks noGrp="1" noChangeArrowheads="1"/>
          </p:cNvSpPr>
          <p:nvPr>
            <p:ph sz="half" idx="2"/>
          </p:nvPr>
        </p:nvSpPr>
        <p:spPr>
          <a:xfrm>
            <a:off x="6299200" y="578224"/>
            <a:ext cx="4826000" cy="2819400"/>
          </a:xfrm>
        </p:spPr>
        <p:txBody>
          <a:bodyPr/>
          <a:lstStyle/>
          <a:p>
            <a:pPr eaLnBrk="1" hangingPunct="1">
              <a:buFontTx/>
              <a:buNone/>
            </a:pPr>
            <a:r>
              <a:rPr lang="en-US" altLang="en-US" sz="1600" dirty="0"/>
              <a:t>	What people regard as premature genius is the genius of childhood.…</a:t>
            </a:r>
          </a:p>
          <a:p>
            <a:pPr eaLnBrk="1" hangingPunct="1">
              <a:buFontTx/>
              <a:buNone/>
            </a:pPr>
            <a:r>
              <a:rPr lang="en-US" altLang="en-US" sz="1600" dirty="0"/>
              <a:t>	So far as I am concerned, I did not have that genius. My first drawings could never have been shown at an exhibition of children’s drawings. I lacked the clumsiness of a child, his naiveté. I made academic drawings at the age of seven, the minute precision of which frightened me.”</a:t>
            </a:r>
          </a:p>
          <a:p>
            <a:pPr eaLnBrk="1" hangingPunct="1">
              <a:buFontTx/>
              <a:buNone/>
            </a:pPr>
            <a:r>
              <a:rPr lang="en-US" altLang="en-US" sz="1600" dirty="0"/>
              <a:t>				Picasso	</a:t>
            </a:r>
          </a:p>
        </p:txBody>
      </p:sp>
      <p:pic>
        <p:nvPicPr>
          <p:cNvPr id="4100" name="Picture 4" descr="picasso_portraitOfArtistsMother_1896_pastelOnPaper">
            <a:extLst>
              <a:ext uri="{FF2B5EF4-FFF2-40B4-BE49-F238E27FC236}">
                <a16:creationId xmlns:a16="http://schemas.microsoft.com/office/drawing/2014/main" id="{F7408F59-C7ED-41ED-8DDB-A1389CB16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64551"/>
            <a:ext cx="4160838" cy="57384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7" descr="Pablo Picasso. Self-Portrait.">
            <a:extLst>
              <a:ext uri="{FF2B5EF4-FFF2-40B4-BE49-F238E27FC236}">
                <a16:creationId xmlns:a16="http://schemas.microsoft.com/office/drawing/2014/main" id="{FF4C41C3-0588-45F2-A610-F3E4544FF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439" y="3460377"/>
            <a:ext cx="2159284" cy="316902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 Box 8">
            <a:extLst>
              <a:ext uri="{FF2B5EF4-FFF2-40B4-BE49-F238E27FC236}">
                <a16:creationId xmlns:a16="http://schemas.microsoft.com/office/drawing/2014/main" id="{5BABA589-F8FB-422C-AEB1-E24B44EF534E}"/>
              </a:ext>
            </a:extLst>
          </p:cNvPr>
          <p:cNvSpPr txBox="1">
            <a:spLocks noChangeArrowheads="1"/>
          </p:cNvSpPr>
          <p:nvPr/>
        </p:nvSpPr>
        <p:spPr bwMode="auto">
          <a:xfrm>
            <a:off x="8712200" y="6111501"/>
            <a:ext cx="1822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dirty="0"/>
              <a:t>Self-Portrait</a:t>
            </a:r>
            <a:r>
              <a:rPr lang="en-US" altLang="en-US" sz="1600" dirty="0"/>
              <a:t>, 1896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50B44A-20CB-465B-B479-9737A74F7348}"/>
              </a:ext>
            </a:extLst>
          </p:cNvPr>
          <p:cNvSpPr>
            <a:spLocks noGrp="1" noChangeArrowheads="1"/>
          </p:cNvSpPr>
          <p:nvPr>
            <p:ph type="title"/>
          </p:nvPr>
        </p:nvSpPr>
        <p:spPr>
          <a:xfrm>
            <a:off x="381000" y="30018"/>
            <a:ext cx="11430000" cy="1676400"/>
          </a:xfrm>
        </p:spPr>
        <p:txBody>
          <a:bodyPr/>
          <a:lstStyle/>
          <a:p>
            <a:pPr algn="l" eaLnBrk="1" hangingPunct="1"/>
            <a:r>
              <a:rPr lang="en-US" altLang="en-US" sz="1600" b="1" dirty="0">
                <a:latin typeface="Verdana" panose="020B0604030504040204" pitchFamily="34" charset="0"/>
                <a:ea typeface="Verdana" panose="020B0604030504040204" pitchFamily="34" charset="0"/>
                <a:cs typeface="Verdana" panose="020B0604030504040204" pitchFamily="34" charset="0"/>
              </a:rPr>
              <a:t>Fernand Léger</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i="1" dirty="0">
                <a:latin typeface="Verdana" panose="020B0604030504040204" pitchFamily="34" charset="0"/>
                <a:ea typeface="Verdana" panose="020B0604030504040204" pitchFamily="34" charset="0"/>
                <a:cs typeface="Verdana" panose="020B0604030504040204" pitchFamily="34" charset="0"/>
              </a:rPr>
              <a:t>The City</a:t>
            </a:r>
            <a:r>
              <a:rPr lang="en-US" altLang="en-US" sz="1600" dirty="0">
                <a:latin typeface="Verdana" panose="020B0604030504040204" pitchFamily="34" charset="0"/>
                <a:ea typeface="Verdana" panose="020B0604030504040204" pitchFamily="34" charset="0"/>
                <a:cs typeface="Verdana" panose="020B0604030504040204" pitchFamily="34" charset="0"/>
              </a:rPr>
              <a:t>, 1919, 7’7” x 9’9”  Philadelphia MA	</a:t>
            </a:r>
            <a:br>
              <a:rPr lang="en-US" altLang="en-US" sz="1600" dirty="0">
                <a:latin typeface="Verdana" panose="020B0604030504040204" pitchFamily="34" charset="0"/>
                <a:ea typeface="Verdana" panose="020B0604030504040204" pitchFamily="34" charset="0"/>
                <a:cs typeface="Verdana" panose="020B0604030504040204" pitchFamily="34" charset="0"/>
              </a:rPr>
            </a:b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“Innumerable examples of rupture and change crop up unexpectedly in our visual awareness.  The advertising billboard, dictated by modern commercial needs, that brutally cuts across a landscape is one of the things that has most infuriated so-called men of …. good taste.” </a:t>
            </a:r>
            <a:r>
              <a:rPr lang="en-US" altLang="en-US" sz="1600" dirty="0"/>
              <a:t>								</a:t>
            </a:r>
          </a:p>
        </p:txBody>
      </p:sp>
      <p:pic>
        <p:nvPicPr>
          <p:cNvPr id="33795" name="Picture 4" descr="leger_the_city_1919">
            <a:extLst>
              <a:ext uri="{FF2B5EF4-FFF2-40B4-BE49-F238E27FC236}">
                <a16:creationId xmlns:a16="http://schemas.microsoft.com/office/drawing/2014/main" id="{2C0E0427-8D52-4FDA-B4E1-F2B3CFD54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6781800" cy="489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903F7CF4-40DB-4C59-B424-9303BA44AFDE}"/>
              </a:ext>
            </a:extLst>
          </p:cNvPr>
          <p:cNvSpPr>
            <a:spLocks noGrp="1"/>
          </p:cNvSpPr>
          <p:nvPr>
            <p:ph type="title"/>
          </p:nvPr>
        </p:nvSpPr>
        <p:spPr>
          <a:xfrm>
            <a:off x="1981200" y="105641"/>
            <a:ext cx="8229600" cy="838200"/>
          </a:xfrm>
        </p:spPr>
        <p:txBody>
          <a:bodyPr/>
          <a:lstStyle/>
          <a:p>
            <a:br>
              <a:rPr lang="en-US" altLang="en-US" sz="1600" dirty="0">
                <a:hlinkClick r:id="rId3"/>
              </a:rPr>
            </a:br>
            <a:r>
              <a:rPr lang="en-US" altLang="en-US" sz="1600" dirty="0"/>
              <a:t> Fernand Leger's 1924 short film </a:t>
            </a:r>
            <a:r>
              <a:rPr lang="en-US" altLang="en-US" sz="1600" i="1" dirty="0"/>
              <a:t>Ballet </a:t>
            </a:r>
            <a:r>
              <a:rPr lang="en-US" altLang="en-US" sz="1600" i="1" dirty="0" err="1"/>
              <a:t>Mechanique</a:t>
            </a:r>
            <a:r>
              <a:rPr lang="en-US" altLang="en-US" sz="1600" dirty="0"/>
              <a:t>. </a:t>
            </a:r>
          </a:p>
        </p:txBody>
      </p:sp>
      <p:pic>
        <p:nvPicPr>
          <p:cNvPr id="2" name="Online Media 1">
            <a:hlinkClick r:id="" action="ppaction://media"/>
            <a:extLst>
              <a:ext uri="{FF2B5EF4-FFF2-40B4-BE49-F238E27FC236}">
                <a16:creationId xmlns:a16="http://schemas.microsoft.com/office/drawing/2014/main" id="{787161B8-4E3A-4579-8CD3-1477EF3575E9}"/>
              </a:ext>
            </a:extLst>
          </p:cNvPr>
          <p:cNvPicPr>
            <a:picLocks noRot="1" noChangeAspect="1"/>
          </p:cNvPicPr>
          <p:nvPr>
            <a:videoFile r:link="rId1"/>
          </p:nvPr>
        </p:nvPicPr>
        <p:blipFill>
          <a:blip r:embed="rId4"/>
          <a:stretch>
            <a:fillRect/>
          </a:stretch>
        </p:blipFill>
        <p:spPr>
          <a:xfrm>
            <a:off x="1211503" y="838200"/>
            <a:ext cx="9768994" cy="5495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3B44AC-10CF-4AFC-8680-F66FC9E593A5}"/>
              </a:ext>
            </a:extLst>
          </p:cNvPr>
          <p:cNvSpPr>
            <a:spLocks noGrp="1" noChangeArrowheads="1"/>
          </p:cNvSpPr>
          <p:nvPr>
            <p:ph type="title"/>
          </p:nvPr>
        </p:nvSpPr>
        <p:spPr>
          <a:xfrm>
            <a:off x="151347" y="420739"/>
            <a:ext cx="6934200" cy="1086670"/>
          </a:xfrm>
        </p:spPr>
        <p:txBody>
          <a:bodyPr/>
          <a:lstStyle/>
          <a:p>
            <a:pPr eaLnBrk="1" hangingPunct="1"/>
            <a:r>
              <a:rPr lang="en-US" altLang="en-US" sz="1600" dirty="0"/>
              <a:t>(left) </a:t>
            </a:r>
            <a:r>
              <a:rPr lang="en-US" altLang="en-US" sz="1600" b="1" dirty="0"/>
              <a:t>Pablo Picasso</a:t>
            </a:r>
            <a:r>
              <a:rPr lang="en-US" altLang="en-US" sz="1600" dirty="0"/>
              <a:t>, </a:t>
            </a:r>
            <a:r>
              <a:rPr lang="en-US" altLang="en-US" sz="1600" i="1" dirty="0"/>
              <a:t>Le Moulin de la Galette, </a:t>
            </a:r>
            <a:r>
              <a:rPr lang="en-US" altLang="en-US" sz="1600" dirty="0"/>
              <a:t>1900, oil, 35 x 46” </a:t>
            </a:r>
            <a:br>
              <a:rPr lang="en-US" altLang="en-US" sz="1600" dirty="0"/>
            </a:br>
            <a:r>
              <a:rPr lang="en-US" altLang="en-US" sz="1600" dirty="0"/>
              <a:t>Parisian nightlife was a favorite subject of the avant-garde. Picasso’s is in line with the </a:t>
            </a:r>
            <a:r>
              <a:rPr lang="en-US" altLang="en-US" sz="1600" i="1" dirty="0"/>
              <a:t>Fin de siècle </a:t>
            </a:r>
            <a:r>
              <a:rPr lang="en-US" altLang="en-US" sz="1600" dirty="0"/>
              <a:t>“decadent” movements</a:t>
            </a:r>
            <a:br>
              <a:rPr lang="en-US" altLang="en-US" sz="1600" dirty="0"/>
            </a:br>
            <a:endParaRPr lang="en-US" altLang="en-US" sz="1600" dirty="0"/>
          </a:p>
        </p:txBody>
      </p:sp>
      <p:pic>
        <p:nvPicPr>
          <p:cNvPr id="5123" name="Picture 4" descr="picasso_moulin_1900">
            <a:extLst>
              <a:ext uri="{FF2B5EF4-FFF2-40B4-BE49-F238E27FC236}">
                <a16:creationId xmlns:a16="http://schemas.microsoft.com/office/drawing/2014/main" id="{8CA1C7EE-8E62-4308-A65E-705E26BD05CE}"/>
              </a:ext>
            </a:extLst>
          </p:cNvPr>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85800" y="1524000"/>
            <a:ext cx="6054725" cy="4617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5" descr="munch_dance_life_1899_1900">
            <a:extLst>
              <a:ext uri="{FF2B5EF4-FFF2-40B4-BE49-F238E27FC236}">
                <a16:creationId xmlns:a16="http://schemas.microsoft.com/office/drawing/2014/main" id="{6671E0C2-4896-418E-878E-8971075C0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64" r="2664" b="3969"/>
          <a:stretch>
            <a:fillRect/>
          </a:stretch>
        </p:blipFill>
        <p:spPr bwMode="auto">
          <a:xfrm>
            <a:off x="7261932" y="3663539"/>
            <a:ext cx="4030908" cy="274637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6">
            <a:extLst>
              <a:ext uri="{FF2B5EF4-FFF2-40B4-BE49-F238E27FC236}">
                <a16:creationId xmlns:a16="http://schemas.microsoft.com/office/drawing/2014/main" id="{E44FE9ED-F3FD-4DA5-908E-0F755DB83AF4}"/>
              </a:ext>
            </a:extLst>
          </p:cNvPr>
          <p:cNvSpPr txBox="1">
            <a:spLocks noChangeArrowheads="1"/>
          </p:cNvSpPr>
          <p:nvPr/>
        </p:nvSpPr>
        <p:spPr bwMode="auto">
          <a:xfrm>
            <a:off x="7033332" y="6409915"/>
            <a:ext cx="4472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dirty="0"/>
              <a:t>Edvard Munch </a:t>
            </a:r>
            <a:r>
              <a:rPr lang="en-US" altLang="en-US" sz="1400" dirty="0"/>
              <a:t>(Norwegian), </a:t>
            </a:r>
            <a:r>
              <a:rPr lang="en-US" altLang="en-US" sz="1400" i="1" dirty="0"/>
              <a:t>The</a:t>
            </a:r>
            <a:r>
              <a:rPr lang="en-US" altLang="en-US" sz="1400" dirty="0"/>
              <a:t> </a:t>
            </a:r>
            <a:r>
              <a:rPr lang="en-US" altLang="en-US" sz="1400" i="1" dirty="0"/>
              <a:t>Dance of Life</a:t>
            </a:r>
            <a:r>
              <a:rPr lang="en-US" altLang="en-US" sz="1400" dirty="0"/>
              <a:t>, 1889</a:t>
            </a:r>
          </a:p>
        </p:txBody>
      </p:sp>
      <p:pic>
        <p:nvPicPr>
          <p:cNvPr id="4" name="Picture 3" descr="A picture containing person, building, front, man&#10;&#10;Description automatically generated">
            <a:extLst>
              <a:ext uri="{FF2B5EF4-FFF2-40B4-BE49-F238E27FC236}">
                <a16:creationId xmlns:a16="http://schemas.microsoft.com/office/drawing/2014/main" id="{70992280-376B-4B7B-AE55-3BAC88F64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666" y="280573"/>
            <a:ext cx="3901440" cy="2913888"/>
          </a:xfrm>
          <a:prstGeom prst="rect">
            <a:avLst/>
          </a:prstGeom>
          <a:ln>
            <a:solidFill>
              <a:schemeClr val="tx1"/>
            </a:solidFill>
          </a:ln>
        </p:spPr>
      </p:pic>
      <p:sp>
        <p:nvSpPr>
          <p:cNvPr id="5" name="TextBox 4">
            <a:extLst>
              <a:ext uri="{FF2B5EF4-FFF2-40B4-BE49-F238E27FC236}">
                <a16:creationId xmlns:a16="http://schemas.microsoft.com/office/drawing/2014/main" id="{EAEBEDC0-D111-4969-A836-BD1E2A2C8C57}"/>
              </a:ext>
            </a:extLst>
          </p:cNvPr>
          <p:cNvSpPr txBox="1"/>
          <p:nvPr/>
        </p:nvSpPr>
        <p:spPr>
          <a:xfrm>
            <a:off x="6934200" y="3176323"/>
            <a:ext cx="5230856" cy="307777"/>
          </a:xfrm>
          <a:prstGeom prst="rect">
            <a:avLst/>
          </a:prstGeom>
          <a:noFill/>
        </p:spPr>
        <p:txBody>
          <a:bodyPr wrap="none" rtlCol="0">
            <a:spAutoFit/>
          </a:bodyPr>
          <a:lstStyle/>
          <a:p>
            <a:r>
              <a:rPr lang="en-US" sz="1400" dirty="0"/>
              <a:t>Edouard Manet (French), </a:t>
            </a:r>
            <a:r>
              <a:rPr lang="en-US" sz="1400" i="1" dirty="0"/>
              <a:t>The Bar at the Folies </a:t>
            </a:r>
            <a:r>
              <a:rPr lang="en-US" sz="1400" i="1" dirty="0" err="1"/>
              <a:t>Bergère</a:t>
            </a:r>
            <a:r>
              <a:rPr lang="en-US" sz="1400" dirty="0"/>
              <a:t>, 1881-2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BCC7D19-8954-4E12-B618-791C8184D240}"/>
              </a:ext>
            </a:extLst>
          </p:cNvPr>
          <p:cNvSpPr>
            <a:spLocks noGrp="1" noChangeArrowheads="1"/>
          </p:cNvSpPr>
          <p:nvPr>
            <p:ph type="title"/>
          </p:nvPr>
        </p:nvSpPr>
        <p:spPr>
          <a:xfrm>
            <a:off x="304800" y="0"/>
            <a:ext cx="7239000" cy="1143000"/>
          </a:xfrm>
        </p:spPr>
        <p:txBody>
          <a:bodyPr/>
          <a:lstStyle/>
          <a:p>
            <a:pPr algn="l" eaLnBrk="1" hangingPunct="1"/>
            <a:r>
              <a:rPr lang="en-US" altLang="en-US" sz="1600" b="1" dirty="0"/>
              <a:t>Pablo Picasso</a:t>
            </a:r>
            <a:r>
              <a:rPr lang="en-US" altLang="en-US" sz="1600" dirty="0"/>
              <a:t>, </a:t>
            </a:r>
            <a:r>
              <a:rPr lang="en-US" altLang="en-US" sz="1600" i="1" dirty="0"/>
              <a:t>La Vie</a:t>
            </a:r>
            <a:r>
              <a:rPr lang="en-US" altLang="en-US" sz="1600" dirty="0"/>
              <a:t>, 1903,  6’5” x 4’2” (“Blue Period” Symbolism), painted in Barcelona</a:t>
            </a:r>
            <a:br>
              <a:rPr lang="en-US" altLang="en-US" sz="1600" dirty="0"/>
            </a:br>
            <a:r>
              <a:rPr lang="en-US" altLang="en-US" sz="1600" b="1" dirty="0"/>
              <a:t>Paul</a:t>
            </a:r>
            <a:r>
              <a:rPr lang="en-US" altLang="en-US" sz="1600" dirty="0"/>
              <a:t> </a:t>
            </a:r>
            <a:r>
              <a:rPr lang="en-US" altLang="en-US" sz="1600" b="1" dirty="0"/>
              <a:t>Gauguin</a:t>
            </a:r>
            <a:r>
              <a:rPr lang="en-US" altLang="en-US" sz="1600" dirty="0"/>
              <a:t>, </a:t>
            </a:r>
            <a:r>
              <a:rPr lang="en-US" altLang="en-US" sz="1600" i="1" dirty="0"/>
              <a:t>Where Do We Come From, What Are We? Where Are We Going?</a:t>
            </a:r>
            <a:r>
              <a:rPr lang="en-US" altLang="en-US" sz="1600" dirty="0"/>
              <a:t> 1897-98, Symbolism</a:t>
            </a:r>
          </a:p>
        </p:txBody>
      </p:sp>
      <p:pic>
        <p:nvPicPr>
          <p:cNvPr id="6147" name="Picture 4" descr="Picasso_lavie_1903">
            <a:extLst>
              <a:ext uri="{FF2B5EF4-FFF2-40B4-BE49-F238E27FC236}">
                <a16:creationId xmlns:a16="http://schemas.microsoft.com/office/drawing/2014/main" id="{B3847757-262E-4C2C-8650-BE863FDE4D12}"/>
              </a:ext>
            </a:extLst>
          </p:cNvPr>
          <p:cNvPicPr>
            <a:picLocks noChangeAspect="1" noChangeArrowheads="1"/>
          </p:cNvPicPr>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7467600" y="93661"/>
            <a:ext cx="4321954" cy="66706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6" descr="gauguin_where_do_we_come_from3">
            <a:extLst>
              <a:ext uri="{FF2B5EF4-FFF2-40B4-BE49-F238E27FC236}">
                <a16:creationId xmlns:a16="http://schemas.microsoft.com/office/drawing/2014/main" id="{350C7B88-EFAF-4ADC-93F1-DB847E34CC74}"/>
              </a:ext>
            </a:extLst>
          </p:cNvPr>
          <p:cNvPicPr>
            <a:picLocks noChangeAspect="1" noChangeArrowheads="1"/>
          </p:cNvPicPr>
          <p:nvPr/>
        </p:nvPicPr>
        <p:blipFill>
          <a:blip r:embed="rId3">
            <a:lum bright="-12000" contrast="-16000"/>
            <a:extLst>
              <a:ext uri="{28A0092B-C50C-407E-A947-70E740481C1C}">
                <a14:useLocalDpi xmlns:a14="http://schemas.microsoft.com/office/drawing/2010/main" val="0"/>
              </a:ext>
            </a:extLst>
          </a:blip>
          <a:srcRect/>
          <a:stretch>
            <a:fillRect/>
          </a:stretch>
        </p:blipFill>
        <p:spPr bwMode="auto">
          <a:xfrm>
            <a:off x="685800" y="1143000"/>
            <a:ext cx="6069322" cy="22161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
            <a:extLst>
              <a:ext uri="{FF2B5EF4-FFF2-40B4-BE49-F238E27FC236}">
                <a16:creationId xmlns:a16="http://schemas.microsoft.com/office/drawing/2014/main" id="{A7636641-CCFD-41D8-B9AF-909E9B67D7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284" y="3428999"/>
            <a:ext cx="2060772" cy="2660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0" name="Rectangle 2">
            <a:extLst>
              <a:ext uri="{FF2B5EF4-FFF2-40B4-BE49-F238E27FC236}">
                <a16:creationId xmlns:a16="http://schemas.microsoft.com/office/drawing/2014/main" id="{CC1FE4F3-7DC1-4180-8773-A906C1AE7CA2}"/>
              </a:ext>
            </a:extLst>
          </p:cNvPr>
          <p:cNvSpPr>
            <a:spLocks noChangeArrowheads="1"/>
          </p:cNvSpPr>
          <p:nvPr/>
        </p:nvSpPr>
        <p:spPr bwMode="auto">
          <a:xfrm>
            <a:off x="304800" y="6084413"/>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t>Noli me Tangere </a:t>
            </a:r>
            <a:r>
              <a:rPr lang="it-IT" altLang="en-US" sz="1400" dirty="0"/>
              <a:t>(touch me not) by Correggio, c. 1525, Prado museum </a:t>
            </a:r>
            <a:endParaRPr lang="en-US" altLang="en-US" sz="1400" dirty="0"/>
          </a:p>
        </p:txBody>
      </p:sp>
      <p:pic>
        <p:nvPicPr>
          <p:cNvPr id="2" name="Picture 1">
            <a:extLst>
              <a:ext uri="{FF2B5EF4-FFF2-40B4-BE49-F238E27FC236}">
                <a16:creationId xmlns:a16="http://schemas.microsoft.com/office/drawing/2014/main" id="{47972893-E197-49E0-BC14-16B6D13367D5}"/>
              </a:ext>
            </a:extLst>
          </p:cNvPr>
          <p:cNvPicPr>
            <a:picLocks noChangeAspect="1"/>
          </p:cNvPicPr>
          <p:nvPr/>
        </p:nvPicPr>
        <p:blipFill>
          <a:blip r:embed="rId5"/>
          <a:stretch>
            <a:fillRect/>
          </a:stretch>
        </p:blipFill>
        <p:spPr>
          <a:xfrm>
            <a:off x="4227342" y="3482013"/>
            <a:ext cx="1621971" cy="2780521"/>
          </a:xfrm>
          <a:prstGeom prst="rect">
            <a:avLst/>
          </a:prstGeom>
        </p:spPr>
      </p:pic>
      <p:sp>
        <p:nvSpPr>
          <p:cNvPr id="3" name="TextBox 2">
            <a:extLst>
              <a:ext uri="{FF2B5EF4-FFF2-40B4-BE49-F238E27FC236}">
                <a16:creationId xmlns:a16="http://schemas.microsoft.com/office/drawing/2014/main" id="{A2D57214-BAA4-4890-AF8F-63D642F8430A}"/>
              </a:ext>
            </a:extLst>
          </p:cNvPr>
          <p:cNvSpPr txBox="1"/>
          <p:nvPr/>
        </p:nvSpPr>
        <p:spPr>
          <a:xfrm>
            <a:off x="4061375" y="6299856"/>
            <a:ext cx="3070071" cy="307777"/>
          </a:xfrm>
          <a:prstGeom prst="rect">
            <a:avLst/>
          </a:prstGeom>
          <a:noFill/>
        </p:spPr>
        <p:txBody>
          <a:bodyPr wrap="none" rtlCol="0">
            <a:spAutoFit/>
          </a:bodyPr>
          <a:lstStyle/>
          <a:p>
            <a:r>
              <a:rPr lang="en-US" sz="1400" i="1" dirty="0"/>
              <a:t>Sorrow</a:t>
            </a:r>
            <a:r>
              <a:rPr lang="en-US" sz="1400" dirty="0"/>
              <a:t>, 1882 drawing by V</a:t>
            </a:r>
            <a:r>
              <a:rPr lang="en-US" sz="1400" i="1" dirty="0"/>
              <a:t>an Gogh</a:t>
            </a:r>
            <a:r>
              <a:rPr lang="en-US" sz="14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C779589-E439-47A6-8F77-A98B5D324686}"/>
              </a:ext>
            </a:extLst>
          </p:cNvPr>
          <p:cNvSpPr>
            <a:spLocks noGrp="1" noChangeArrowheads="1"/>
          </p:cNvSpPr>
          <p:nvPr>
            <p:ph type="title"/>
          </p:nvPr>
        </p:nvSpPr>
        <p:spPr/>
        <p:txBody>
          <a:bodyPr/>
          <a:lstStyle/>
          <a:p>
            <a:pPr algn="l" eaLnBrk="1" hangingPunct="1"/>
            <a:r>
              <a:rPr lang="en-US" altLang="en-US" sz="1600" dirty="0">
                <a:latin typeface="Verdana" panose="020B0604030504040204" pitchFamily="34" charset="0"/>
                <a:ea typeface="Verdana" panose="020B0604030504040204" pitchFamily="34" charset="0"/>
                <a:cs typeface="Verdana" panose="020B0604030504040204" pitchFamily="34" charset="0"/>
              </a:rPr>
              <a:t>(left) Paris apartment of American expatriates Gertrude and Leo Stein, early patrons Picasso and Matisse. 27 Rue de </a:t>
            </a:r>
            <a:r>
              <a:rPr lang="en-US" altLang="en-US" sz="1600" dirty="0" err="1">
                <a:latin typeface="Verdana" panose="020B0604030504040204" pitchFamily="34" charset="0"/>
                <a:ea typeface="Verdana" panose="020B0604030504040204" pitchFamily="34" charset="0"/>
                <a:cs typeface="Verdana" panose="020B0604030504040204" pitchFamily="34" charset="0"/>
              </a:rPr>
              <a:t>Fleurus</a:t>
            </a:r>
            <a:r>
              <a:rPr lang="en-US" altLang="en-US" sz="1600" dirty="0">
                <a:latin typeface="Verdana" panose="020B0604030504040204" pitchFamily="34" charset="0"/>
                <a:ea typeface="Verdana" panose="020B0604030504040204" pitchFamily="34" charset="0"/>
                <a:cs typeface="Verdana" panose="020B0604030504040204" pitchFamily="34" charset="0"/>
              </a:rPr>
              <a:t> on the Left Bank   </a:t>
            </a:r>
            <a:br>
              <a:rPr lang="en-US" altLang="en-US" sz="1600" dirty="0">
                <a:latin typeface="Verdana" panose="020B0604030504040204" pitchFamily="34" charset="0"/>
                <a:ea typeface="Verdana" panose="020B0604030504040204" pitchFamily="34" charset="0"/>
                <a:cs typeface="Verdana" panose="020B0604030504040204" pitchFamily="34" charset="0"/>
              </a:rPr>
            </a:br>
            <a:r>
              <a:rPr lang="en-US" altLang="en-US" sz="1600" dirty="0">
                <a:latin typeface="Verdana" panose="020B0604030504040204" pitchFamily="34" charset="0"/>
                <a:ea typeface="Verdana" panose="020B0604030504040204" pitchFamily="34" charset="0"/>
                <a:cs typeface="Verdana" panose="020B0604030504040204" pitchFamily="34" charset="0"/>
              </a:rPr>
              <a:t>(right) Le Bateau-</a:t>
            </a:r>
            <a:r>
              <a:rPr lang="en-US" altLang="en-US" sz="1600" dirty="0" err="1">
                <a:latin typeface="Verdana" panose="020B0604030504040204" pitchFamily="34" charset="0"/>
                <a:ea typeface="Verdana" panose="020B0604030504040204" pitchFamily="34" charset="0"/>
                <a:cs typeface="Verdana" panose="020B0604030504040204" pitchFamily="34" charset="0"/>
              </a:rPr>
              <a:t>Lavoir</a:t>
            </a:r>
            <a:r>
              <a:rPr lang="en-US" altLang="en-US" sz="1600" dirty="0">
                <a:latin typeface="Verdana" panose="020B0604030504040204" pitchFamily="34" charset="0"/>
                <a:ea typeface="Verdana" panose="020B0604030504040204" pitchFamily="34" charset="0"/>
                <a:cs typeface="Verdana" panose="020B0604030504040204" pitchFamily="34" charset="0"/>
              </a:rPr>
              <a:t> in 1910. The Bateau-</a:t>
            </a:r>
            <a:r>
              <a:rPr lang="en-US" altLang="en-US" sz="1600" dirty="0" err="1">
                <a:latin typeface="Verdana" panose="020B0604030504040204" pitchFamily="34" charset="0"/>
                <a:ea typeface="Verdana" panose="020B0604030504040204" pitchFamily="34" charset="0"/>
                <a:cs typeface="Verdana" panose="020B0604030504040204" pitchFamily="34" charset="0"/>
              </a:rPr>
              <a:t>Lavoir</a:t>
            </a:r>
            <a:r>
              <a:rPr lang="en-US" altLang="en-US" sz="1600" dirty="0">
                <a:latin typeface="Verdana" panose="020B0604030504040204" pitchFamily="34" charset="0"/>
                <a:ea typeface="Verdana" panose="020B0604030504040204" pitchFamily="34" charset="0"/>
                <a:cs typeface="Verdana" panose="020B0604030504040204" pitchFamily="34" charset="0"/>
              </a:rPr>
              <a:t> (wash houseboat) was a block of buildings in Montmartre, Paris. Picasso lived there from 1904-1909 </a:t>
            </a:r>
          </a:p>
        </p:txBody>
      </p:sp>
      <p:pic>
        <p:nvPicPr>
          <p:cNvPr id="8196" name="Picture 7" descr="Stein_Salon">
            <a:extLst>
              <a:ext uri="{FF2B5EF4-FFF2-40B4-BE49-F238E27FC236}">
                <a16:creationId xmlns:a16="http://schemas.microsoft.com/office/drawing/2014/main" id="{CE13FB0A-7C36-4A46-8220-7B8C14171F8A}"/>
              </a:ext>
            </a:extLst>
          </p:cNvPr>
          <p:cNvPicPr>
            <a:picLocks noChangeAspect="1" noChangeArrowheads="1"/>
          </p:cNvPicPr>
          <p:nvPr/>
        </p:nvPicPr>
        <p:blipFill>
          <a:blip r:embed="rId2">
            <a:lum bright="6000" contrast="4000"/>
            <a:grayscl/>
            <a:extLst>
              <a:ext uri="{28A0092B-C50C-407E-A947-70E740481C1C}">
                <a14:useLocalDpi xmlns:a14="http://schemas.microsoft.com/office/drawing/2010/main" val="0"/>
              </a:ext>
            </a:extLst>
          </a:blip>
          <a:srcRect l="1479" t="4147" r="1479" b="4147"/>
          <a:stretch>
            <a:fillRect/>
          </a:stretch>
        </p:blipFill>
        <p:spPr bwMode="auto">
          <a:xfrm>
            <a:off x="152400" y="1981200"/>
            <a:ext cx="5557539" cy="3746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FD30B49-549B-4E69-8A2A-77526D6B0C59}"/>
              </a:ext>
            </a:extLst>
          </p:cNvPr>
          <p:cNvPicPr>
            <a:picLocks noChangeAspect="1"/>
          </p:cNvPicPr>
          <p:nvPr/>
        </p:nvPicPr>
        <p:blipFill>
          <a:blip r:embed="rId3"/>
          <a:stretch>
            <a:fillRect/>
          </a:stretch>
        </p:blipFill>
        <p:spPr>
          <a:xfrm>
            <a:off x="5867401" y="1981200"/>
            <a:ext cx="6102677" cy="38141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98D3D1-00B6-4A8D-B259-0BBB54662103}"/>
              </a:ext>
            </a:extLst>
          </p:cNvPr>
          <p:cNvSpPr>
            <a:spLocks noGrp="1" noChangeArrowheads="1"/>
          </p:cNvSpPr>
          <p:nvPr>
            <p:ph type="title"/>
          </p:nvPr>
        </p:nvSpPr>
        <p:spPr>
          <a:xfrm>
            <a:off x="5943600" y="490462"/>
            <a:ext cx="5465932" cy="1066800"/>
          </a:xfrm>
        </p:spPr>
        <p:txBody>
          <a:bodyPr/>
          <a:lstStyle/>
          <a:p>
            <a:pPr algn="l" eaLnBrk="1" hangingPunct="1"/>
            <a:r>
              <a:rPr lang="en-US" altLang="en-US" sz="1600" b="1" dirty="0"/>
              <a:t>Pablo</a:t>
            </a:r>
            <a:r>
              <a:rPr lang="en-US" altLang="en-US" sz="1600" dirty="0"/>
              <a:t> </a:t>
            </a:r>
            <a:r>
              <a:rPr lang="en-US" altLang="en-US" sz="1600" b="1" dirty="0"/>
              <a:t>Picasso</a:t>
            </a:r>
            <a:r>
              <a:rPr lang="en-US" altLang="en-US" sz="1600" dirty="0"/>
              <a:t>, </a:t>
            </a:r>
            <a:r>
              <a:rPr lang="en-US" altLang="en-US" sz="1600" i="1" dirty="0"/>
              <a:t>Portrait of Gertrude Stein</a:t>
            </a:r>
            <a:r>
              <a:rPr lang="en-US" altLang="en-US" sz="1600" dirty="0"/>
              <a:t>, oil on canvas,1906, 39 x 32” Bequest of Gertrude Stein, The Metropolitan Museum of Art, New York</a:t>
            </a:r>
          </a:p>
        </p:txBody>
      </p:sp>
      <p:pic>
        <p:nvPicPr>
          <p:cNvPr id="9219" name="Picture 4" descr="Picasso_Stein">
            <a:extLst>
              <a:ext uri="{FF2B5EF4-FFF2-40B4-BE49-F238E27FC236}">
                <a16:creationId xmlns:a16="http://schemas.microsoft.com/office/drawing/2014/main" id="{47D7BF1D-8C64-4B2D-8D90-B2E022612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68" y="65087"/>
            <a:ext cx="5465932" cy="67167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12" descr="Ray_Stein">
            <a:extLst>
              <a:ext uri="{FF2B5EF4-FFF2-40B4-BE49-F238E27FC236}">
                <a16:creationId xmlns:a16="http://schemas.microsoft.com/office/drawing/2014/main" id="{1ED9FB75-CAAC-4523-A26F-30ECFBE47CA7}"/>
              </a:ext>
            </a:extLst>
          </p:cNvPr>
          <p:cNvPicPr>
            <a:picLocks noChangeAspect="1" noChangeArrowheads="1"/>
          </p:cNvPicPr>
          <p:nvPr/>
        </p:nvPicPr>
        <p:blipFill>
          <a:blip r:embed="rId3">
            <a:lum bright="22000" contrast="22000"/>
            <a:extLst>
              <a:ext uri="{28A0092B-C50C-407E-A947-70E740481C1C}">
                <a14:useLocalDpi xmlns:a14="http://schemas.microsoft.com/office/drawing/2010/main" val="0"/>
              </a:ext>
            </a:extLst>
          </a:blip>
          <a:srcRect/>
          <a:stretch>
            <a:fillRect/>
          </a:stretch>
        </p:blipFill>
        <p:spPr bwMode="auto">
          <a:xfrm>
            <a:off x="6851652" y="3268815"/>
            <a:ext cx="3206748" cy="25877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221" name="Text Box 13">
            <a:extLst>
              <a:ext uri="{FF2B5EF4-FFF2-40B4-BE49-F238E27FC236}">
                <a16:creationId xmlns:a16="http://schemas.microsoft.com/office/drawing/2014/main" id="{52D1CE9A-7DFD-4943-A333-8B6379217721}"/>
              </a:ext>
            </a:extLst>
          </p:cNvPr>
          <p:cNvSpPr txBox="1">
            <a:spLocks noChangeArrowheads="1"/>
          </p:cNvSpPr>
          <p:nvPr/>
        </p:nvSpPr>
        <p:spPr bwMode="auto">
          <a:xfrm>
            <a:off x="7162800" y="5925614"/>
            <a:ext cx="2694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Stein with her portrait, 1922</a:t>
            </a:r>
          </a:p>
        </p:txBody>
      </p:sp>
      <p:sp>
        <p:nvSpPr>
          <p:cNvPr id="9222" name="TextBox 7">
            <a:extLst>
              <a:ext uri="{FF2B5EF4-FFF2-40B4-BE49-F238E27FC236}">
                <a16:creationId xmlns:a16="http://schemas.microsoft.com/office/drawing/2014/main" id="{CAB6EC94-27A2-4EC2-A714-334AB51A9BE1}"/>
              </a:ext>
            </a:extLst>
          </p:cNvPr>
          <p:cNvSpPr txBox="1">
            <a:spLocks noChangeArrowheads="1"/>
          </p:cNvSpPr>
          <p:nvPr/>
        </p:nvSpPr>
        <p:spPr bwMode="auto">
          <a:xfrm>
            <a:off x="5974775" y="1708260"/>
            <a:ext cx="5943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latin typeface="Verdana" panose="020B0604030504040204" pitchFamily="34" charset="0"/>
                <a:ea typeface="Verdana" panose="020B0604030504040204" pitchFamily="34" charset="0"/>
                <a:cs typeface="Verdana" panose="020B0604030504040204" pitchFamily="34" charset="0"/>
              </a:rPr>
              <a:t>“Let me recite what history teaches. </a:t>
            </a:r>
          </a:p>
          <a:p>
            <a:pPr eaLnBrk="1" hangingPunct="1">
              <a:spcBef>
                <a:spcPct val="0"/>
              </a:spcBef>
              <a:buFontTx/>
              <a:buNone/>
            </a:pPr>
            <a:r>
              <a:rPr lang="en-US" altLang="en-US" sz="1600" dirty="0">
                <a:latin typeface="Verdana" panose="020B0604030504040204" pitchFamily="34" charset="0"/>
                <a:ea typeface="Verdana" panose="020B0604030504040204" pitchFamily="34" charset="0"/>
                <a:cs typeface="Verdana" panose="020B0604030504040204" pitchFamily="34" charset="0"/>
              </a:rPr>
              <a:t>History teaches.”	</a:t>
            </a:r>
          </a:p>
          <a:p>
            <a:pPr eaLnBrk="1" hangingPunct="1">
              <a:spcBef>
                <a:spcPct val="0"/>
              </a:spcBef>
              <a:buFontTx/>
              <a:buNone/>
            </a:pPr>
            <a:r>
              <a:rPr lang="en-US" altLang="en-US" sz="1600" dirty="0">
                <a:hlinkClick r:id="rId4"/>
              </a:rPr>
              <a:t>http://www.talkingpeople.net/tp/literature/stein/Stein-Gertrude_If-I-Told-Him.mp3</a:t>
            </a: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r>
              <a:rPr lang="en-US" altLang="en-US" sz="1800" dirty="0"/>
              <a:t>	</a:t>
            </a:r>
            <a:r>
              <a:rPr lang="en-US" altLang="en-US" sz="1400" dirty="0"/>
              <a:t>- Gertrude Stein, </a:t>
            </a:r>
            <a:r>
              <a:rPr lang="en-US" altLang="en-US" sz="1400" i="1" dirty="0"/>
              <a:t>Portrait of Picasso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picasso_iberian_manattackedByaLion_stoneRelief">
            <a:extLst>
              <a:ext uri="{FF2B5EF4-FFF2-40B4-BE49-F238E27FC236}">
                <a16:creationId xmlns:a16="http://schemas.microsoft.com/office/drawing/2014/main" id="{50743AD6-55F7-4E6B-BF49-E3E552917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999"/>
          <a:stretch>
            <a:fillRect/>
          </a:stretch>
        </p:blipFill>
        <p:spPr bwMode="auto">
          <a:xfrm rot="19036721">
            <a:off x="4571206" y="866774"/>
            <a:ext cx="33829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Picasso_Self_1906">
            <a:extLst>
              <a:ext uri="{FF2B5EF4-FFF2-40B4-BE49-F238E27FC236}">
                <a16:creationId xmlns:a16="http://schemas.microsoft.com/office/drawing/2014/main" id="{4B127C6C-BFD5-40BC-92E6-12D6D4FCC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3024" y="2667001"/>
            <a:ext cx="2767012" cy="35353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10" descr="ma47">
            <a:extLst>
              <a:ext uri="{FF2B5EF4-FFF2-40B4-BE49-F238E27FC236}">
                <a16:creationId xmlns:a16="http://schemas.microsoft.com/office/drawing/2014/main" id="{227850C5-E43F-4930-8A8C-8C47FA22BF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1" y="2659064"/>
            <a:ext cx="2857500" cy="3543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11">
            <a:extLst>
              <a:ext uri="{FF2B5EF4-FFF2-40B4-BE49-F238E27FC236}">
                <a16:creationId xmlns:a16="http://schemas.microsoft.com/office/drawing/2014/main" id="{153BB931-480F-4AFF-A014-B74EE439E5E9}"/>
              </a:ext>
            </a:extLst>
          </p:cNvPr>
          <p:cNvSpPr txBox="1">
            <a:spLocks noChangeArrowheads="1"/>
          </p:cNvSpPr>
          <p:nvPr/>
        </p:nvSpPr>
        <p:spPr bwMode="auto">
          <a:xfrm>
            <a:off x="1857376" y="685800"/>
            <a:ext cx="8810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Iberian stone relief II century BCE showing facial structure of Picasso’s 1906 portraits</a:t>
            </a:r>
          </a:p>
        </p:txBody>
      </p:sp>
      <p:sp>
        <p:nvSpPr>
          <p:cNvPr id="10246" name="Text Box 12">
            <a:extLst>
              <a:ext uri="{FF2B5EF4-FFF2-40B4-BE49-F238E27FC236}">
                <a16:creationId xmlns:a16="http://schemas.microsoft.com/office/drawing/2014/main" id="{F0BC4694-7A72-408E-B235-C9A658695239}"/>
              </a:ext>
            </a:extLst>
          </p:cNvPr>
          <p:cNvSpPr txBox="1">
            <a:spLocks noChangeArrowheads="1"/>
          </p:cNvSpPr>
          <p:nvPr/>
        </p:nvSpPr>
        <p:spPr bwMode="auto">
          <a:xfrm>
            <a:off x="8759015" y="6257059"/>
            <a:ext cx="2703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t>Picasso</a:t>
            </a:r>
            <a:r>
              <a:rPr lang="en-US" altLang="en-US" sz="1600" dirty="0"/>
              <a:t>, </a:t>
            </a:r>
            <a:r>
              <a:rPr lang="en-US" altLang="en-US" sz="1600" i="1" dirty="0"/>
              <a:t>Self-Portrait</a:t>
            </a:r>
            <a:r>
              <a:rPr lang="en-US" altLang="en-US" sz="1600" dirty="0"/>
              <a:t>, 1906</a:t>
            </a:r>
          </a:p>
        </p:txBody>
      </p:sp>
      <p:sp>
        <p:nvSpPr>
          <p:cNvPr id="10247" name="Text Box 13">
            <a:extLst>
              <a:ext uri="{FF2B5EF4-FFF2-40B4-BE49-F238E27FC236}">
                <a16:creationId xmlns:a16="http://schemas.microsoft.com/office/drawing/2014/main" id="{47298C02-FB7B-4444-A972-D29BB0117C83}"/>
              </a:ext>
            </a:extLst>
          </p:cNvPr>
          <p:cNvSpPr txBox="1">
            <a:spLocks noChangeArrowheads="1"/>
          </p:cNvSpPr>
          <p:nvPr/>
        </p:nvSpPr>
        <p:spPr bwMode="auto">
          <a:xfrm>
            <a:off x="704851" y="6248400"/>
            <a:ext cx="2703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t>Detail, </a:t>
            </a:r>
            <a:r>
              <a:rPr lang="en-US" altLang="en-US" sz="1600" i="1" dirty="0"/>
              <a:t>Gertrude Stein</a:t>
            </a:r>
            <a:r>
              <a:rPr lang="en-US" altLang="en-US" sz="1600" dirty="0"/>
              <a:t>, 1906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7CA9CD1-6C73-4273-8C0F-B0CA0D569FB6}"/>
              </a:ext>
            </a:extLst>
          </p:cNvPr>
          <p:cNvSpPr>
            <a:spLocks noGrp="1" noChangeArrowheads="1"/>
          </p:cNvSpPr>
          <p:nvPr>
            <p:ph type="title"/>
          </p:nvPr>
        </p:nvSpPr>
        <p:spPr>
          <a:xfrm>
            <a:off x="7092950" y="685800"/>
            <a:ext cx="3886200" cy="1935162"/>
          </a:xfrm>
        </p:spPr>
        <p:txBody>
          <a:bodyPr/>
          <a:lstStyle/>
          <a:p>
            <a:pPr eaLnBrk="1" hangingPunct="1"/>
            <a:r>
              <a:rPr lang="en-US" altLang="en-US" sz="1600" b="1" dirty="0"/>
              <a:t>Picasso</a:t>
            </a:r>
            <a:r>
              <a:rPr lang="en-US" altLang="en-US" sz="1600" dirty="0"/>
              <a:t>, </a:t>
            </a:r>
            <a:r>
              <a:rPr lang="en-US" altLang="en-US" sz="1600" i="1" dirty="0"/>
              <a:t>Les Demoiselles d'Avignon</a:t>
            </a:r>
            <a:r>
              <a:rPr lang="en-US" altLang="en-US" sz="1600" dirty="0"/>
              <a:t>, Paris, June-July 1907, oil on canvas, 8' x 7‘ 8"</a:t>
            </a:r>
          </a:p>
        </p:txBody>
      </p:sp>
      <p:pic>
        <p:nvPicPr>
          <p:cNvPr id="11267" name="Picture 4" descr="Picasso_Demoiselles">
            <a:extLst>
              <a:ext uri="{FF2B5EF4-FFF2-40B4-BE49-F238E27FC236}">
                <a16:creationId xmlns:a16="http://schemas.microsoft.com/office/drawing/2014/main" id="{4D9CFE7C-73B5-4AFE-9832-25EFACC43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5834063" cy="6096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6" descr="Picasso_Demoiselles_withviewersin2006">
            <a:extLst>
              <a:ext uri="{FF2B5EF4-FFF2-40B4-BE49-F238E27FC236}">
                <a16:creationId xmlns:a16="http://schemas.microsoft.com/office/drawing/2014/main" id="{E4EA294B-ACFB-456C-8CFA-8B92A34BC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276600"/>
            <a:ext cx="2743200" cy="2057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Box 4">
            <a:extLst>
              <a:ext uri="{FF2B5EF4-FFF2-40B4-BE49-F238E27FC236}">
                <a16:creationId xmlns:a16="http://schemas.microsoft.com/office/drawing/2014/main" id="{00698478-635E-4FB5-AFD9-52CFCEFFF695}"/>
              </a:ext>
            </a:extLst>
          </p:cNvPr>
          <p:cNvSpPr txBox="1">
            <a:spLocks noChangeArrowheads="1"/>
          </p:cNvSpPr>
          <p:nvPr/>
        </p:nvSpPr>
        <p:spPr bwMode="auto">
          <a:xfrm>
            <a:off x="7772400" y="5410200"/>
            <a:ext cx="252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Viewers at MoMA NYC</a:t>
            </a:r>
          </a:p>
        </p:txBody>
      </p:sp>
    </p:spTree>
  </p:cSld>
  <p:clrMapOvr>
    <a:masterClrMapping/>
  </p:clrMapOvr>
</p:sld>
</file>

<file path=ppt/theme/theme1.xml><?xml version="1.0" encoding="utf-8"?>
<a:theme xmlns:a="http://schemas.openxmlformats.org/drawingml/2006/main" name="Default Design">
  <a:themeElements>
    <a:clrScheme name="Default Design 14">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4D4D4D"/>
        </a:dk2>
        <a:lt2>
          <a:srgbClr val="E3EBF1"/>
        </a:lt2>
        <a:accent1>
          <a:srgbClr val="003399"/>
        </a:accent1>
        <a:accent2>
          <a:srgbClr val="468A4B"/>
        </a:accent2>
        <a:accent3>
          <a:srgbClr val="B2B2B2"/>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333333"/>
        </a:dk2>
        <a:lt2>
          <a:srgbClr val="E3EBF1"/>
        </a:lt2>
        <a:accent1>
          <a:srgbClr val="003399"/>
        </a:accent1>
        <a:accent2>
          <a:srgbClr val="468A4B"/>
        </a:accent2>
        <a:accent3>
          <a:srgbClr val="ADADAD"/>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2368</TotalTime>
  <Words>894</Words>
  <Application>Microsoft Office PowerPoint</Application>
  <PresentationFormat>Widescreen</PresentationFormat>
  <Paragraphs>69</Paragraphs>
  <Slides>31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Verdana</vt:lpstr>
      <vt:lpstr>Default Design</vt:lpstr>
      <vt:lpstr>PowerPoint Presentation</vt:lpstr>
      <vt:lpstr>  (left) Georges Braque (French, 1882-1963) in his Paris studio, early 1912  (right) Pablo Picasso (Spanish, 1881-1973) in his Paris studio, late 1911 </vt:lpstr>
      <vt:lpstr>Pablo Picasso, Portrait of the Artist’s Mother, 1896  Picasso was 15 years old.</vt:lpstr>
      <vt:lpstr>(left) Pablo Picasso, Le Moulin de la Galette, 1900, oil, 35 x 46”  Parisian nightlife was a favorite subject of the avant-garde. Picasso’s is in line with the Fin de siècle “decadent” movements </vt:lpstr>
      <vt:lpstr>Pablo Picasso, La Vie, 1903,  6’5” x 4’2” (“Blue Period” Symbolism), painted in Barcelona Paul Gauguin, Where Do We Come From, What Are We? Where Are We Going? 1897-98, Symbolism</vt:lpstr>
      <vt:lpstr>(left) Paris apartment of American expatriates Gertrude and Leo Stein, early patrons Picasso and Matisse. 27 Rue de Fleurus on the Left Bank    (right) Le Bateau-Lavoir in 1910. The Bateau-Lavoir (wash houseboat) was a block of buildings in Montmartre, Paris. Picasso lived there from 1904-1909 </vt:lpstr>
      <vt:lpstr>Pablo Picasso, Portrait of Gertrude Stein, oil on canvas,1906, 39 x 32” Bequest of Gertrude Stein, The Metropolitan Museum of Art, New York</vt:lpstr>
      <vt:lpstr>PowerPoint Presentation</vt:lpstr>
      <vt:lpstr>Picasso, Les Demoiselles d'Avignon, Paris, June-July 1907, oil on canvas, 8' x 7‘ 8"</vt:lpstr>
      <vt:lpstr>(left) Edgar Degas, Name Day of the Madame, 1889, monotype and pastel  Compare with Les Demoiselles D’Avignon</vt:lpstr>
      <vt:lpstr>Henri Matisse, Joy of Life, 1905-06 with Demoiselles, 1907 prelapsarian and postlapsarian </vt:lpstr>
      <vt:lpstr>Picasso, Studies for Les Demoiselles D'Avignon, spring, 1907  (left) oil on canvas, 7 1/2 x 8“ (right) watercolor</vt:lpstr>
      <vt:lpstr>Transformative influence of African tribal sculpture  Picasso’s epiphany in June 1907 at the ethnographic museum in Paris  Georges Braque: “It is as if someone had drunk kerosene to spit fire."</vt:lpstr>
      <vt:lpstr>(left) Pablo Picasso, Three Women, 1907-8, oil on canvas, 6’6” x 7’6” (right) Georges Braque (French, 1882-1963), Large Nude, 1908, oil on canvas, 55” x 39” begun immediately after seeing Les Demoiselles and the first stage of Three Women.</vt:lpstr>
      <vt:lpstr>Shared Primitivism: (right) Picasso in Paris studio with African and Caledonian tribal sculptures, 1908 (left) Braque in Paris studio with African masks, 1911</vt:lpstr>
      <vt:lpstr>Georges Braque, Pre-Picasso Fauve painting  (left) Landscape near Antwerp (Paysage près d'Anvers), 1906, oil on canvas, 24 x 32”,  (right) Matissse, Le bonheur de vivre (The Joy of Life) 1905-1906, oil on canvas 69 x 95”</vt:lpstr>
      <vt:lpstr>Georges Braque, Houses at L’Estaque, August 1908, oil on canvas, 28 x 23,” painted after his Large Nude (right) Paul Cézanne, The Bay from L’Estaque, oil on canvas, 31 x 38”, 1886 Braque’s Fauve palette has disappeared.</vt:lpstr>
      <vt:lpstr>(left) Braque, Harbor in Normandy, summer 1909  (right) Picasso, Reservoir at Horta de Ebro, summer 1909 with photograph of the Spanish town by the artist (below).   In 1909 Picasso and Braque stopped showing their paintings in the salons. </vt:lpstr>
      <vt:lpstr>Picasso, (left) Woman's Head (Fernande), bronze, summer 1909  (center) Fernande Olivier, summer 1909 in Horta de Ebro, Spain (right) Woman with Pears, Fernande, oil on canvas, summer 1909</vt:lpstr>
      <vt:lpstr>(left) Braque, Violin and Palette, autumn 1909, oil, 36 x 17” (right) Picasso, Girl with a Mandolin (Fanny Tellier), 1910 </vt:lpstr>
      <vt:lpstr>(left) Picasso, Ma Jolie (Woman with a Guitar), winter 1911-12, 40 x 26” (right) Braque, The Portuguese (The Emigrant), autumn 1911- early 1912, 46 x 32” Braque’s introduces stencil-type letters</vt:lpstr>
      <vt:lpstr>In the early days of Cubism, Pablo Picasso and I were engaged in what we felt was a search for the anonymous personality.  We were inclined to efface our own personalities in order to find originality.          - Braque</vt:lpstr>
      <vt:lpstr>(left) Braque’s only documented paper sculpture, photographed in 1914  (right) Wall arrangement in Picasso’s studio, November-December 1912.   Picasso’s cardboard guitar generated the concept of the papiers collés on the wall around it.</vt:lpstr>
      <vt:lpstr>Picasso, Maquette for Guitar, October 1912, cardboard, string and wire (right) Grebo mask owned by Picasso</vt:lpstr>
      <vt:lpstr>(left) Picasso, Guitar, Sheet Music and Glass, charcoal and papier collé, November 1912  (right) Braque, Fruit Dish and Glass, charcoal and papier collé, September 1912</vt:lpstr>
      <vt:lpstr>Picasso, Still life With Chair Caning, May 1912,  11 x 14” collage of oil, oil cloth, pasted paper on oval canvas surrounded by rope. First Cubist collage (not papier collé) </vt:lpstr>
      <vt:lpstr>Pablo Picasso, Glass of Absinthe, spring 1914, painted bronze  with perforated silver-plated absinthe spoon. Edition of six casts commissioned by dealer Kahnweiler, each painted separately</vt:lpstr>
      <vt:lpstr>(left) Braque at the front, December 17, 1914 (center) Braque photographed by Henri Laurens in Lauren’s studio, 1915  (right) Picasso in his studio at rue Schoelcher in Montparnasse, 1914-16</vt:lpstr>
      <vt:lpstr>Picasso, (left) Three Women, 1921; (right) Three Musicians, 1921  After 1914 and the end of the creative dialogue with Braque,  Picasso begins a dual-track (classicized realism and Synthetic Cubism) production</vt:lpstr>
      <vt:lpstr>Fernand Léger, The City, 1919, 7’7” x 9’9”  Philadelphia MA   “Innumerable examples of rupture and change crop up unexpectedly in our visual awareness.  The advertising billboard, dictated by modern commercial needs, that brutally cuts across a landscape is one of the things that has most infuriated so-called men of …. good taste.”         </vt:lpstr>
      <vt:lpstr>  Fernand Leger's 1924 short film Ballet Mechanique.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Pablo Picasso (Spanish, 1881-1973) Self Portrait, 1906</dc:title>
  <dc:creator>Elaine</dc:creator>
  <cp:lastModifiedBy>O'Brien, Elaine</cp:lastModifiedBy>
  <cp:revision>113</cp:revision>
  <dcterms:created xsi:type="dcterms:W3CDTF">2005-03-17T16:49:39Z</dcterms:created>
  <dcterms:modified xsi:type="dcterms:W3CDTF">2019-09-26T18:58:27Z</dcterms:modified>
</cp:coreProperties>
</file>